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df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6"/>
  </p:notesMasterIdLst>
  <p:sldIdLst>
    <p:sldId id="545" r:id="rId2"/>
    <p:sldId id="430" r:id="rId3"/>
    <p:sldId id="608" r:id="rId4"/>
    <p:sldId id="606" r:id="rId5"/>
    <p:sldId id="609" r:id="rId6"/>
    <p:sldId id="429" r:id="rId7"/>
    <p:sldId id="610" r:id="rId8"/>
    <p:sldId id="428" r:id="rId9"/>
    <p:sldId id="407" r:id="rId10"/>
    <p:sldId id="433" r:id="rId11"/>
    <p:sldId id="403" r:id="rId12"/>
    <p:sldId id="548" r:id="rId13"/>
    <p:sldId id="611" r:id="rId14"/>
    <p:sldId id="434" r:id="rId15"/>
    <p:sldId id="603" r:id="rId16"/>
    <p:sldId id="447" r:id="rId17"/>
    <p:sldId id="438" r:id="rId18"/>
    <p:sldId id="440" r:id="rId19"/>
    <p:sldId id="549" r:id="rId20"/>
    <p:sldId id="550" r:id="rId21"/>
    <p:sldId id="551" r:id="rId22"/>
    <p:sldId id="612" r:id="rId23"/>
    <p:sldId id="614" r:id="rId24"/>
    <p:sldId id="448" r:id="rId25"/>
    <p:sldId id="449" r:id="rId26"/>
    <p:sldId id="613" r:id="rId27"/>
    <p:sldId id="450" r:id="rId28"/>
    <p:sldId id="451" r:id="rId29"/>
    <p:sldId id="615" r:id="rId30"/>
    <p:sldId id="607" r:id="rId31"/>
    <p:sldId id="616" r:id="rId32"/>
    <p:sldId id="647" r:id="rId33"/>
    <p:sldId id="436" r:id="rId34"/>
    <p:sldId id="617" r:id="rId35"/>
    <p:sldId id="452" r:id="rId36"/>
    <p:sldId id="272" r:id="rId37"/>
    <p:sldId id="650" r:id="rId38"/>
    <p:sldId id="618" r:id="rId39"/>
    <p:sldId id="288" r:id="rId40"/>
    <p:sldId id="619" r:id="rId41"/>
    <p:sldId id="421" r:id="rId42"/>
    <p:sldId id="620" r:id="rId43"/>
    <p:sldId id="648" r:id="rId44"/>
    <p:sldId id="422" r:id="rId45"/>
    <p:sldId id="649" r:id="rId46"/>
    <p:sldId id="621" r:id="rId47"/>
    <p:sldId id="297" r:id="rId48"/>
    <p:sldId id="651" r:id="rId49"/>
    <p:sldId id="622" r:id="rId50"/>
    <p:sldId id="298" r:id="rId51"/>
    <p:sldId id="623" r:id="rId52"/>
    <p:sldId id="652" r:id="rId53"/>
    <p:sldId id="300" r:id="rId54"/>
    <p:sldId id="654" r:id="rId55"/>
    <p:sldId id="655" r:id="rId56"/>
    <p:sldId id="301" r:id="rId57"/>
    <p:sldId id="625" r:id="rId58"/>
    <p:sldId id="656" r:id="rId59"/>
    <p:sldId id="302" r:id="rId60"/>
    <p:sldId id="626" r:id="rId61"/>
    <p:sldId id="657" r:id="rId62"/>
    <p:sldId id="303" r:id="rId63"/>
    <p:sldId id="627" r:id="rId64"/>
    <p:sldId id="658" r:id="rId65"/>
    <p:sldId id="304" r:id="rId66"/>
    <p:sldId id="628" r:id="rId67"/>
    <p:sldId id="659" r:id="rId68"/>
    <p:sldId id="306" r:id="rId69"/>
    <p:sldId id="629" r:id="rId70"/>
    <p:sldId id="660" r:id="rId71"/>
    <p:sldId id="305" r:id="rId72"/>
    <p:sldId id="661" r:id="rId73"/>
    <p:sldId id="630" r:id="rId74"/>
    <p:sldId id="423" r:id="rId75"/>
    <p:sldId id="631" r:id="rId76"/>
    <p:sldId id="662" r:id="rId77"/>
    <p:sldId id="424" r:id="rId78"/>
    <p:sldId id="632" r:id="rId79"/>
    <p:sldId id="663" r:id="rId80"/>
    <p:sldId id="312" r:id="rId81"/>
    <p:sldId id="633" r:id="rId82"/>
    <p:sldId id="664" r:id="rId83"/>
    <p:sldId id="313" r:id="rId84"/>
    <p:sldId id="634" r:id="rId85"/>
    <p:sldId id="665" r:id="rId86"/>
    <p:sldId id="310" r:id="rId87"/>
    <p:sldId id="666" r:id="rId88"/>
    <p:sldId id="635" r:id="rId89"/>
    <p:sldId id="314" r:id="rId90"/>
    <p:sldId id="636" r:id="rId91"/>
    <p:sldId id="667" r:id="rId92"/>
    <p:sldId id="315" r:id="rId93"/>
    <p:sldId id="668" r:id="rId94"/>
    <p:sldId id="637" r:id="rId9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690" autoAdjust="0"/>
    <p:restoredTop sz="94485" autoAdjust="0"/>
  </p:normalViewPr>
  <p:slideViewPr>
    <p:cSldViewPr>
      <p:cViewPr varScale="1">
        <p:scale>
          <a:sx n="42" d="100"/>
          <a:sy n="42" d="100"/>
        </p:scale>
        <p:origin x="78" y="10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8CFFD-6507-45C0-8466-894E843CF55A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8A1FC-B79E-496F-8C00-2AD6B5C2AF2C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629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5711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62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1732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65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2048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68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2916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71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4937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74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0328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77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042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80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1889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83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6755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86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1331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89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72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4724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6364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5791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614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2571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50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6175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53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1399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56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4301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59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425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het opmaakprofiel van de modelondertitel te bewerken</a:t>
            </a:r>
            <a:endParaRPr kumimoji="0" lang="en-US"/>
          </a:p>
        </p:txBody>
      </p: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met één afgeknipte en afgeronde hoek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hthoekige driehoek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10" name="Vrije v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rije v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FFF66"/>
            </a:gs>
            <a:gs pos="66000">
              <a:srgbClr val="FFFF66"/>
            </a:gs>
            <a:gs pos="6000">
              <a:srgbClr val="FF0000">
                <a:lumMod val="100000"/>
              </a:srgbClr>
            </a:gs>
            <a:gs pos="98000">
              <a:schemeClr val="tx1">
                <a:lumMod val="85000"/>
                <a:lumOff val="1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299686C-67FF-4B08-86FB-282C072CC967}" type="datetimeFigureOut">
              <a:rPr lang="nl-BE" smtClean="0"/>
              <a:pPr/>
              <a:t>11/11/2023</a:t>
            </a:fld>
            <a:endParaRPr lang="nl-BE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  <p:grpSp>
        <p:nvGrpSpPr>
          <p:cNvPr id="2" name="Groe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df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6.emf"/><Relationship Id="rId2" Type="http://schemas.openxmlformats.org/officeDocument/2006/relationships/image" Target="../media/image3.png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df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6.emf"/><Relationship Id="rId2" Type="http://schemas.openxmlformats.org/officeDocument/2006/relationships/image" Target="../media/image3.png"/><Relationship Id="rId16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5.emf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20.gif"/><Relationship Id="rId7" Type="http://schemas.openxmlformats.org/officeDocument/2006/relationships/image" Target="../media/image49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714B75A-174B-4F35-ABEA-CC2D39FCF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7819" r="20284" b="15374"/>
          <a:stretch/>
        </p:blipFill>
        <p:spPr bwMode="auto">
          <a:xfrm>
            <a:off x="1621693" y="4498768"/>
            <a:ext cx="1968193" cy="14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C94BDB1D-7FA0-462B-B243-DC2A5F07F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r="16599"/>
          <a:stretch/>
        </p:blipFill>
        <p:spPr>
          <a:xfrm>
            <a:off x="438569" y="2310090"/>
            <a:ext cx="1720731" cy="1404516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D59F5F-EE98-FCFA-50B0-4DF286C90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27" y="1493638"/>
            <a:ext cx="1391174" cy="13850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3DDEEF-EFA1-4AC5-8D35-204A01BA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12367"/>
          <a:stretch/>
        </p:blipFill>
        <p:spPr>
          <a:xfrm>
            <a:off x="1463203" y="93463"/>
            <a:ext cx="2057052" cy="968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D21D65C-E19F-5550-76CF-25FC7D709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67" y="13472"/>
            <a:ext cx="4848820" cy="6858000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A7FCF7AC-26D8-CF59-9143-D7E6A87FD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82" y="93463"/>
            <a:ext cx="2662977" cy="1242823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325375-7CA7-9B73-48FE-123D9DE27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111528"/>
            <a:ext cx="2345641" cy="8209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EFA438-EF90-FBBA-FD5B-DDEB52ED4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" y="3871927"/>
            <a:ext cx="3497373" cy="4972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D06BC9-2352-D6DD-57A4-37F314E6D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3" y="5605247"/>
            <a:ext cx="2971157" cy="855507"/>
          </a:xfrm>
          <a:prstGeom prst="rect">
            <a:avLst/>
          </a:prstGeom>
        </p:spPr>
      </p:pic>
      <p:pic>
        <p:nvPicPr>
          <p:cNvPr id="5" name="Afbeelding 4" descr="Afbeelding met tekst, schermopname, hemel, buitenshuis&#10;&#10;Automatisch gegenereerde beschrijving">
            <a:extLst>
              <a:ext uri="{FF2B5EF4-FFF2-40B4-BE49-F238E27FC236}">
                <a16:creationId xmlns:a16="http://schemas.microsoft.com/office/drawing/2014/main" id="{12CFD54E-BAD0-7146-97E7-329055AB54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05" y="0"/>
            <a:ext cx="4848590" cy="6858000"/>
          </a:xfrm>
          <a:prstGeom prst="rect">
            <a:avLst/>
          </a:prstGeom>
        </p:spPr>
      </p:pic>
      <p:pic>
        <p:nvPicPr>
          <p:cNvPr id="9" name="Afbeelding 8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AC317BC4-78AC-9920-8016-D2F64856D8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5" y="4539979"/>
            <a:ext cx="1896838" cy="820975"/>
          </a:xfrm>
          <a:prstGeom prst="rect">
            <a:avLst/>
          </a:prstGeom>
        </p:spPr>
      </p:pic>
      <p:pic>
        <p:nvPicPr>
          <p:cNvPr id="13" name="Afbeelding 12" descr="Afbeelding met tekst, Lettertype, grafische vormgeving, Graphics&#10;&#10;Automatisch gegenereerde beschrijving">
            <a:extLst>
              <a:ext uri="{FF2B5EF4-FFF2-40B4-BE49-F238E27FC236}">
                <a16:creationId xmlns:a16="http://schemas.microsoft.com/office/drawing/2014/main" id="{BD3BDD25-7A92-2596-CDAE-547272E2C6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62" y="1423033"/>
            <a:ext cx="2076058" cy="167986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4953B8F-EE9B-E96D-02D1-084EFFF54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999352"/>
              </p:ext>
            </p:extLst>
          </p:nvPr>
        </p:nvGraphicFramePr>
        <p:xfrm>
          <a:off x="2278110" y="1440903"/>
          <a:ext cx="1241163" cy="17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2562075" imgH="3647898" progId="Acrobat.Document.DC">
                  <p:embed/>
                </p:oleObj>
              </mc:Choice>
              <mc:Fallback>
                <p:oleObj name="Acrobat Document" r:id="rId14" imgW="2562075" imgH="364789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8110" y="1440903"/>
                        <a:ext cx="1241163" cy="176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F451C29-92B5-BA85-CAC3-BDF40C957D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866986"/>
              </p:ext>
            </p:extLst>
          </p:nvPr>
        </p:nvGraphicFramePr>
        <p:xfrm>
          <a:off x="8699131" y="3917637"/>
          <a:ext cx="1316131" cy="150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2066576" imgH="2362023" progId="Acrobat.Document.DC">
                  <p:embed/>
                </p:oleObj>
              </mc:Choice>
              <mc:Fallback>
                <p:oleObj name="Acrobat Document" r:id="rId16" imgW="2066576" imgH="236202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99131" y="3917637"/>
                        <a:ext cx="1316131" cy="150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 descr="Afbeelding met Lettertype, tekst, logo, teken&#10;&#10;Automatisch gegenereerde beschrijving">
            <a:extLst>
              <a:ext uri="{FF2B5EF4-FFF2-40B4-BE49-F238E27FC236}">
                <a16:creationId xmlns:a16="http://schemas.microsoft.com/office/drawing/2014/main" id="{639425D3-AB8F-1018-7970-1C3719B128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" y="5153319"/>
            <a:ext cx="1581371" cy="160995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1668953-A8D0-D3E0-1879-39C29D05C3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342" y="1162375"/>
            <a:ext cx="20383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3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BOURGES van de JONGEREN 2023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BOURGES des JEUNES 2023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253716" y="1772816"/>
            <a:ext cx="9684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002060"/>
                </a:solidFill>
              </a:rPr>
              <a:t>Voor de Provinciale Entiteit </a:t>
            </a:r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ANTWERPEN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855640" y="2700700"/>
            <a:ext cx="77754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002060"/>
                </a:solidFill>
              </a:rPr>
              <a:t>De </a:t>
            </a:r>
            <a:r>
              <a:rPr lang="nl-BE" sz="2800" b="1" dirty="0" err="1">
                <a:solidFill>
                  <a:srgbClr val="002060"/>
                </a:solidFill>
              </a:rPr>
              <a:t>Belser</a:t>
            </a:r>
            <a:r>
              <a:rPr lang="nl-BE" sz="2800" b="1" dirty="0">
                <a:solidFill>
                  <a:srgbClr val="002060"/>
                </a:solidFill>
              </a:rPr>
              <a:t> Arne			Berlaar				</a:t>
            </a:r>
          </a:p>
          <a:p>
            <a:r>
              <a:rPr lang="nl-BE" sz="2800" b="1" dirty="0" err="1">
                <a:solidFill>
                  <a:srgbClr val="002060"/>
                </a:solidFill>
              </a:rPr>
              <a:t>Gabriëls</a:t>
            </a:r>
            <a:r>
              <a:rPr lang="nl-BE" sz="2800" b="1" dirty="0">
                <a:solidFill>
                  <a:srgbClr val="002060"/>
                </a:solidFill>
              </a:rPr>
              <a:t> Joran			Herenthout			 </a:t>
            </a:r>
          </a:p>
          <a:p>
            <a:r>
              <a:rPr lang="nl-BE" sz="2800" b="1" dirty="0">
                <a:solidFill>
                  <a:srgbClr val="002060"/>
                </a:solidFill>
              </a:rPr>
              <a:t>Michiels Jordy			Berlaar				</a:t>
            </a:r>
          </a:p>
          <a:p>
            <a:r>
              <a:rPr lang="nl-BE" sz="2800" b="1" dirty="0" err="1">
                <a:solidFill>
                  <a:srgbClr val="002060"/>
                </a:solidFill>
              </a:rPr>
              <a:t>Saenen</a:t>
            </a:r>
            <a:r>
              <a:rPr lang="nl-BE" sz="2800" b="1" dirty="0">
                <a:solidFill>
                  <a:srgbClr val="002060"/>
                </a:solidFill>
              </a:rPr>
              <a:t> Jasper &amp; Jarne		</a:t>
            </a:r>
            <a:r>
              <a:rPr lang="nl-BE" sz="2800" b="1" dirty="0" err="1">
                <a:solidFill>
                  <a:srgbClr val="002060"/>
                </a:solidFill>
              </a:rPr>
              <a:t>Houtvenne</a:t>
            </a:r>
            <a:r>
              <a:rPr lang="nl-BE" sz="2800" b="1" dirty="0">
                <a:solidFill>
                  <a:srgbClr val="002060"/>
                </a:solidFill>
              </a:rPr>
              <a:t>			 </a:t>
            </a:r>
          </a:p>
          <a:p>
            <a:r>
              <a:rPr lang="nl-BE" sz="2800" b="1" dirty="0" err="1">
                <a:solidFill>
                  <a:srgbClr val="002060"/>
                </a:solidFill>
              </a:rPr>
              <a:t>Zhao</a:t>
            </a:r>
            <a:r>
              <a:rPr lang="nl-BE" sz="2800" b="1" dirty="0">
                <a:solidFill>
                  <a:srgbClr val="002060"/>
                </a:solidFill>
              </a:rPr>
              <a:t> Qiang			Pulle	</a:t>
            </a:r>
          </a:p>
          <a:p>
            <a:endParaRPr lang="nl-B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BOURGES van de JONGEREN 2023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BOURGES des JEUNES 2023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631504" y="18448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Pour la province du </a:t>
            </a:r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HAINAUT</a:t>
            </a:r>
            <a:endParaRPr lang="nl-BE" sz="2800" b="1" dirty="0">
              <a:solidFill>
                <a:srgbClr val="002060"/>
              </a:solidFill>
              <a:latin typeface="Elephant" pitchFamily="18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98046" y="2844716"/>
            <a:ext cx="777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err="1">
                <a:solidFill>
                  <a:srgbClr val="002060"/>
                </a:solidFill>
              </a:rPr>
              <a:t>Saudoyez</a:t>
            </a:r>
            <a:r>
              <a:rPr lang="nl-BE" sz="2800" b="1" dirty="0">
                <a:solidFill>
                  <a:srgbClr val="002060"/>
                </a:solidFill>
              </a:rPr>
              <a:t> Kevin			Péruwelz</a:t>
            </a:r>
          </a:p>
        </p:txBody>
      </p:sp>
    </p:spTree>
    <p:extLst>
      <p:ext uri="{BB962C8B-B14F-4D97-AF65-F5344CB8AC3E}">
        <p14:creationId xmlns:p14="http://schemas.microsoft.com/office/powerpoint/2010/main" val="150871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BOURGES van de JONGEREN 2023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BOURGES des JEUNES 2023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631504" y="18448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Pour la province de </a:t>
            </a:r>
            <a:r>
              <a:rPr lang="fr-FR" sz="2800" b="1" dirty="0">
                <a:solidFill>
                  <a:srgbClr val="002060"/>
                </a:solidFill>
                <a:latin typeface="Elephant" pitchFamily="18" charset="0"/>
              </a:rPr>
              <a:t>LIEGE</a:t>
            </a:r>
            <a:endParaRPr lang="nl-BE" sz="2800" b="1" dirty="0">
              <a:solidFill>
                <a:srgbClr val="002060"/>
              </a:solidFill>
              <a:latin typeface="Elephant" pitchFamily="18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98046" y="2902627"/>
            <a:ext cx="777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err="1">
                <a:solidFill>
                  <a:srgbClr val="002060"/>
                </a:solidFill>
              </a:rPr>
              <a:t>Staveaux</a:t>
            </a:r>
            <a:r>
              <a:rPr lang="nl-BE" sz="2800" b="1" dirty="0">
                <a:solidFill>
                  <a:srgbClr val="002060"/>
                </a:solidFill>
              </a:rPr>
              <a:t> Jean-Baptiste		</a:t>
            </a:r>
            <a:r>
              <a:rPr lang="nl-BE" sz="2800" b="1" dirty="0" err="1">
                <a:solidFill>
                  <a:srgbClr val="002060"/>
                </a:solidFill>
              </a:rPr>
              <a:t>Glons</a:t>
            </a:r>
            <a:endParaRPr lang="nl-B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7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person, meubels&#10;&#10;Automatisch gegenereerde beschrijving">
            <a:extLst>
              <a:ext uri="{FF2B5EF4-FFF2-40B4-BE49-F238E27FC236}">
                <a16:creationId xmlns:a16="http://schemas.microsoft.com/office/drawing/2014/main" id="{65DF5D4C-6D6F-9C4F-41B9-C113734BD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4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19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BOURGES van de JONGEREN 2023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BOURGES des JEUNES 2023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343472" y="1772816"/>
            <a:ext cx="943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Ereprijs KBDB – Prix </a:t>
            </a:r>
            <a:r>
              <a:rPr lang="nl-BE" sz="2800" b="1" dirty="0" err="1">
                <a:solidFill>
                  <a:srgbClr val="002060"/>
                </a:solidFill>
                <a:latin typeface="Elephant" pitchFamily="18" charset="0"/>
              </a:rPr>
              <a:t>d’Honneur</a:t>
            </a:r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 de la RFCB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2783632" y="316739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LAMBRECHTS Brent     Berlaar</a:t>
            </a:r>
          </a:p>
        </p:txBody>
      </p:sp>
      <p:pic>
        <p:nvPicPr>
          <p:cNvPr id="1026" name="Picture 2" descr="Le Prix Jacqueline Bardolph 2018 | SAES">
            <a:extLst>
              <a:ext uri="{FF2B5EF4-FFF2-40B4-BE49-F238E27FC236}">
                <a16:creationId xmlns:a16="http://schemas.microsoft.com/office/drawing/2014/main" id="{2D2100AE-DAC5-7420-E07C-8CE865DD8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744" y="-397672"/>
            <a:ext cx="13321480" cy="713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79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714B75A-174B-4F35-ABEA-CC2D39FCF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7819" r="20284" b="15374"/>
          <a:stretch/>
        </p:blipFill>
        <p:spPr bwMode="auto">
          <a:xfrm>
            <a:off x="1621693" y="4498768"/>
            <a:ext cx="1968193" cy="14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C94BDB1D-7FA0-462B-B243-DC2A5F07F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r="16599"/>
          <a:stretch/>
        </p:blipFill>
        <p:spPr>
          <a:xfrm>
            <a:off x="438569" y="2310090"/>
            <a:ext cx="1720731" cy="1404516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D59F5F-EE98-FCFA-50B0-4DF286C90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27" y="1493638"/>
            <a:ext cx="1391174" cy="13850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A3DDEEF-EFA1-4AC5-8D35-204A01BA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12367"/>
          <a:stretch/>
        </p:blipFill>
        <p:spPr>
          <a:xfrm>
            <a:off x="1463203" y="93463"/>
            <a:ext cx="2057052" cy="968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D21D65C-E19F-5550-76CF-25FC7D709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67" y="13472"/>
            <a:ext cx="4848820" cy="6858000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A7FCF7AC-26D8-CF59-9143-D7E6A87FD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82" y="93463"/>
            <a:ext cx="2662977" cy="1242823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C325375-7CA7-9B73-48FE-123D9DE27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111528"/>
            <a:ext cx="2345641" cy="82097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EFA438-EF90-FBBA-FD5B-DDEB52ED4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" y="3871927"/>
            <a:ext cx="3497373" cy="4972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D06BC9-2352-D6DD-57A4-37F314E6D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3" y="5605247"/>
            <a:ext cx="2971157" cy="855507"/>
          </a:xfrm>
          <a:prstGeom prst="rect">
            <a:avLst/>
          </a:prstGeom>
        </p:spPr>
      </p:pic>
      <p:pic>
        <p:nvPicPr>
          <p:cNvPr id="5" name="Afbeelding 4" descr="Afbeelding met tekst, schermopname, hemel, buitenshuis&#10;&#10;Automatisch gegenereerde beschrijving">
            <a:extLst>
              <a:ext uri="{FF2B5EF4-FFF2-40B4-BE49-F238E27FC236}">
                <a16:creationId xmlns:a16="http://schemas.microsoft.com/office/drawing/2014/main" id="{12CFD54E-BAD0-7146-97E7-329055AB54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05" y="0"/>
            <a:ext cx="4848590" cy="6858000"/>
          </a:xfrm>
          <a:prstGeom prst="rect">
            <a:avLst/>
          </a:prstGeom>
        </p:spPr>
      </p:pic>
      <p:pic>
        <p:nvPicPr>
          <p:cNvPr id="9" name="Afbeelding 8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AC317BC4-78AC-9920-8016-D2F64856D8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5" y="4539979"/>
            <a:ext cx="1896838" cy="820975"/>
          </a:xfrm>
          <a:prstGeom prst="rect">
            <a:avLst/>
          </a:prstGeom>
        </p:spPr>
      </p:pic>
      <p:pic>
        <p:nvPicPr>
          <p:cNvPr id="13" name="Afbeelding 12" descr="Afbeelding met tekst, Lettertype, grafische vormgeving, Graphics&#10;&#10;Automatisch gegenereerde beschrijving">
            <a:extLst>
              <a:ext uri="{FF2B5EF4-FFF2-40B4-BE49-F238E27FC236}">
                <a16:creationId xmlns:a16="http://schemas.microsoft.com/office/drawing/2014/main" id="{BD3BDD25-7A92-2596-CDAE-547272E2C6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62" y="1423033"/>
            <a:ext cx="2076058" cy="167986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4953B8F-EE9B-E96D-02D1-084EFFF54D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8110" y="1440903"/>
          <a:ext cx="1241163" cy="17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2562075" imgH="3647898" progId="Acrobat.Document.DC">
                  <p:embed/>
                </p:oleObj>
              </mc:Choice>
              <mc:Fallback>
                <p:oleObj name="Acrobat Document" r:id="rId14" imgW="2562075" imgH="3647898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4953B8F-EE9B-E96D-02D1-084EFFF54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8110" y="1440903"/>
                        <a:ext cx="1241163" cy="176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F451C29-92B5-BA85-CAC3-BDF40C957D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9131" y="3917637"/>
          <a:ext cx="1316131" cy="150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2066576" imgH="2362023" progId="Acrobat.Document.DC">
                  <p:embed/>
                </p:oleObj>
              </mc:Choice>
              <mc:Fallback>
                <p:oleObj name="Acrobat Document" r:id="rId16" imgW="2066576" imgH="2362023" progId="Acrobat.Document.DC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F451C29-92B5-BA85-CAC3-BDF40C957D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99131" y="3917637"/>
                        <a:ext cx="1316131" cy="150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 descr="Afbeelding met Lettertype, tekst, logo, teken&#10;&#10;Automatisch gegenereerde beschrijving">
            <a:extLst>
              <a:ext uri="{FF2B5EF4-FFF2-40B4-BE49-F238E27FC236}">
                <a16:creationId xmlns:a16="http://schemas.microsoft.com/office/drawing/2014/main" id="{639425D3-AB8F-1018-7970-1C3719B128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" y="5153319"/>
            <a:ext cx="1581371" cy="160995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1668953-A8D0-D3E0-1879-39C29D05C3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342" y="1162375"/>
            <a:ext cx="20383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7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5E091B5-EDE0-6EC5-F615-471A73CAF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70175" y="260648"/>
            <a:ext cx="7851648" cy="1828800"/>
          </a:xfrm>
        </p:spPr>
        <p:txBody>
          <a:bodyPr anchor="ctr" anchorCtr="0"/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Nationale Dagen KBDB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Journées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Nationales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RFCB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15480" y="5373216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Zaterdag/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Samedi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11.11.2023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E71CDBC-5BCA-4066-8329-9DF2EEB38F83}"/>
              </a:ext>
            </a:extLst>
          </p:cNvPr>
          <p:cNvSpPr txBox="1"/>
          <p:nvPr/>
        </p:nvSpPr>
        <p:spPr>
          <a:xfrm>
            <a:off x="360619" y="2521059"/>
            <a:ext cx="11542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Kampioenschappen Jeugdclub Antwerpen 2023</a:t>
            </a:r>
          </a:p>
          <a:p>
            <a:pPr algn="ctr"/>
            <a:r>
              <a:rPr lang="nl-BE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Championnats</a:t>
            </a:r>
            <a:r>
              <a:rPr lang="nl-BE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Club des </a:t>
            </a:r>
            <a:r>
              <a:rPr lang="nl-BE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Jeunes</a:t>
            </a:r>
            <a:r>
              <a:rPr lang="nl-BE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l-BE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Anvers</a:t>
            </a:r>
            <a:r>
              <a:rPr lang="nl-BE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92100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1344" y="-113036"/>
            <a:ext cx="11881319" cy="1828800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JEUGDCLUB ANTWERPEN 2023</a:t>
            </a:r>
            <a:br>
              <a:rPr lang="fr-FR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 CLUB DES JEUNES ANVERS 2023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3187ED3-21D8-8508-328B-1EDE33576D96}"/>
              </a:ext>
            </a:extLst>
          </p:cNvPr>
          <p:cNvSpPr txBox="1"/>
          <p:nvPr/>
        </p:nvSpPr>
        <p:spPr>
          <a:xfrm>
            <a:off x="1199456" y="1700808"/>
            <a:ext cx="33410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Borghys</a:t>
            </a:r>
            <a:r>
              <a:rPr lang="nl-BE" b="1" dirty="0">
                <a:solidFill>
                  <a:srgbClr val="002060"/>
                </a:solidFill>
              </a:rPr>
              <a:t> Katrien 	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4	Snelheid - Jonge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Branckaerts</a:t>
            </a:r>
            <a:r>
              <a:rPr lang="nl-BE" b="1" dirty="0">
                <a:solidFill>
                  <a:srgbClr val="002060"/>
                </a:solidFill>
              </a:rPr>
              <a:t> Thomas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14	Snelheid - Jonge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Breugelmans Cédric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16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19	Halve Fond - Jonge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Brosens</a:t>
            </a:r>
            <a:r>
              <a:rPr lang="nl-BE" b="1" dirty="0">
                <a:solidFill>
                  <a:srgbClr val="002060"/>
                </a:solidFill>
              </a:rPr>
              <a:t> Jense	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5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Celen Mylan	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40	Snelheid - Jonge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Ceulemans Emma &amp; Tom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10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10	Snelheid - Jonge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Cools Robin	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13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14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lvl="0"/>
            <a:endParaRPr lang="nl-BE" dirty="0">
              <a:solidFill>
                <a:srgbClr val="002060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0A1BF4B-28BA-48D1-222F-74E7549C38B2}"/>
              </a:ext>
            </a:extLst>
          </p:cNvPr>
          <p:cNvSpPr txBox="1"/>
          <p:nvPr/>
        </p:nvSpPr>
        <p:spPr>
          <a:xfrm>
            <a:off x="4756483" y="1700808"/>
            <a:ext cx="33410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NL" b="1" dirty="0" err="1">
                <a:solidFill>
                  <a:srgbClr val="002060"/>
                </a:solidFill>
              </a:rPr>
              <a:t>Cuyvers</a:t>
            </a:r>
            <a:r>
              <a:rPr lang="nl-NL" b="1" dirty="0">
                <a:solidFill>
                  <a:srgbClr val="002060"/>
                </a:solidFill>
              </a:rPr>
              <a:t> Jens		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17	Snelheid - Oude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17	Snelheid - </a:t>
            </a:r>
            <a:r>
              <a:rPr lang="nl-NL" dirty="0" err="1">
                <a:solidFill>
                  <a:srgbClr val="002060"/>
                </a:solidFill>
              </a:rPr>
              <a:t>Jaarse</a:t>
            </a:r>
            <a:endParaRPr lang="nl-NL" dirty="0">
              <a:solidFill>
                <a:srgbClr val="002060"/>
              </a:solidFill>
            </a:endParaRP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31	Snelheid - Jonge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7	Halve Fond - </a:t>
            </a:r>
            <a:r>
              <a:rPr lang="nl-NL" dirty="0" err="1">
                <a:solidFill>
                  <a:srgbClr val="002060"/>
                </a:solidFill>
              </a:rPr>
              <a:t>Ou</a:t>
            </a:r>
            <a:r>
              <a:rPr lang="nl-NL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22	Halve Fond - Jonge</a:t>
            </a:r>
          </a:p>
          <a:p>
            <a:pPr hangingPunct="0"/>
            <a:r>
              <a:rPr lang="nl-NL" b="1" dirty="0">
                <a:solidFill>
                  <a:srgbClr val="002060"/>
                </a:solidFill>
              </a:rPr>
              <a:t>De </a:t>
            </a:r>
            <a:r>
              <a:rPr lang="nl-NL" b="1" dirty="0" err="1">
                <a:solidFill>
                  <a:srgbClr val="002060"/>
                </a:solidFill>
              </a:rPr>
              <a:t>Belser</a:t>
            </a:r>
            <a:r>
              <a:rPr lang="nl-NL" b="1" dirty="0">
                <a:solidFill>
                  <a:srgbClr val="002060"/>
                </a:solidFill>
              </a:rPr>
              <a:t> Arne		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8	Halve Fond - Jonge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6	Fond</a:t>
            </a:r>
          </a:p>
          <a:p>
            <a:pPr hangingPunct="0"/>
            <a:r>
              <a:rPr lang="nl-NL" b="1" dirty="0">
                <a:solidFill>
                  <a:srgbClr val="002060"/>
                </a:solidFill>
              </a:rPr>
              <a:t>De Herdt Ben		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16	Snelheid - Oude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14	Snelheid - </a:t>
            </a:r>
            <a:r>
              <a:rPr lang="nl-NL" dirty="0" err="1">
                <a:solidFill>
                  <a:srgbClr val="002060"/>
                </a:solidFill>
              </a:rPr>
              <a:t>Jaarse</a:t>
            </a:r>
            <a:endParaRPr lang="nl-NL" dirty="0">
              <a:solidFill>
                <a:srgbClr val="002060"/>
              </a:solidFill>
            </a:endParaRP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42	Snelheid - Jonge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Diels</a:t>
            </a:r>
            <a:r>
              <a:rPr lang="nl-BE" b="1" dirty="0">
                <a:solidFill>
                  <a:srgbClr val="002060"/>
                </a:solidFill>
              </a:rPr>
              <a:t> Ben	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21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10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16	Fond</a:t>
            </a:r>
          </a:p>
          <a:p>
            <a:endParaRPr lang="nl-BE" dirty="0">
              <a:solidFill>
                <a:srgbClr val="002060"/>
              </a:solidFill>
            </a:endParaRPr>
          </a:p>
          <a:p>
            <a:pPr lvl="0"/>
            <a:endParaRPr lang="nl-BE" dirty="0">
              <a:solidFill>
                <a:srgbClr val="00206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678BC9-7063-764F-AC76-87906F780ECF}"/>
              </a:ext>
            </a:extLst>
          </p:cNvPr>
          <p:cNvSpPr txBox="1"/>
          <p:nvPr/>
        </p:nvSpPr>
        <p:spPr>
          <a:xfrm>
            <a:off x="8011580" y="1700808"/>
            <a:ext cx="33410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Dockx</a:t>
            </a:r>
            <a:r>
              <a:rPr lang="nl-BE" b="1" dirty="0">
                <a:solidFill>
                  <a:srgbClr val="002060"/>
                </a:solidFill>
              </a:rPr>
              <a:t> </a:t>
            </a:r>
            <a:r>
              <a:rPr lang="nl-BE" b="1" dirty="0" err="1">
                <a:solidFill>
                  <a:srgbClr val="002060"/>
                </a:solidFill>
              </a:rPr>
              <a:t>Jobbe</a:t>
            </a:r>
            <a:r>
              <a:rPr lang="nl-BE" b="1" dirty="0">
                <a:solidFill>
                  <a:srgbClr val="002060"/>
                </a:solidFill>
              </a:rPr>
              <a:t>	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7	Snelheid - Oude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18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23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	Algemeen Kampioenschap Halve Fond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4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9	Fond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Eyckmans Siebe	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22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6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15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7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19	Fond</a:t>
            </a:r>
          </a:p>
        </p:txBody>
      </p:sp>
      <p:pic>
        <p:nvPicPr>
          <p:cNvPr id="8196" name="Picture 4" descr="Jeugdclub PE Antwerpen – KBDB-RFCB">
            <a:extLst>
              <a:ext uri="{FF2B5EF4-FFF2-40B4-BE49-F238E27FC236}">
                <a16:creationId xmlns:a16="http://schemas.microsoft.com/office/drawing/2014/main" id="{75C09810-E78F-9953-8266-2E68C529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04074"/>
            <a:ext cx="1689433" cy="1394579"/>
          </a:xfrm>
          <a:prstGeom prst="rect">
            <a:avLst/>
          </a:prstGeom>
          <a:noFill/>
          <a:effectLst>
            <a:outerShdw blurRad="1016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eugdclub PE Antwerpen – KBDB-RFCB">
            <a:extLst>
              <a:ext uri="{FF2B5EF4-FFF2-40B4-BE49-F238E27FC236}">
                <a16:creationId xmlns:a16="http://schemas.microsoft.com/office/drawing/2014/main" id="{6306B13E-9908-D73D-C1FC-40AA4E536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223" y="104073"/>
            <a:ext cx="1689433" cy="1394579"/>
          </a:xfrm>
          <a:prstGeom prst="rect">
            <a:avLst/>
          </a:prstGeom>
          <a:noFill/>
          <a:effectLst>
            <a:outerShdw blurRad="1016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22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7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1344" y="-113036"/>
            <a:ext cx="11881319" cy="1611689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JEUGDCLUB ANTWERPEN 2023</a:t>
            </a:r>
            <a:br>
              <a:rPr lang="fr-FR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 CLUB DES JEUNES ANVERS 2023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3187ED3-21D8-8508-328B-1EDE33576D96}"/>
              </a:ext>
            </a:extLst>
          </p:cNvPr>
          <p:cNvSpPr txBox="1"/>
          <p:nvPr/>
        </p:nvSpPr>
        <p:spPr>
          <a:xfrm>
            <a:off x="1289248" y="1700808"/>
            <a:ext cx="33410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Heremans</a:t>
            </a:r>
            <a:r>
              <a:rPr lang="nl-BE" b="1" dirty="0">
                <a:solidFill>
                  <a:srgbClr val="002060"/>
                </a:solidFill>
              </a:rPr>
              <a:t> Peter	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19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22	Fond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Hok Tomas	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39	Snelheid - Jonge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Hok Van den </a:t>
            </a:r>
            <a:r>
              <a:rPr lang="nl-BE" b="1" dirty="0" err="1">
                <a:solidFill>
                  <a:srgbClr val="002060"/>
                </a:solidFill>
              </a:rPr>
              <a:t>Bruel</a:t>
            </a:r>
            <a:r>
              <a:rPr lang="nl-BE" b="1" dirty="0">
                <a:solidFill>
                  <a:srgbClr val="002060"/>
                </a:solidFill>
              </a:rPr>
              <a:t>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14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4	Fond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Houtmeyers</a:t>
            </a:r>
            <a:r>
              <a:rPr lang="nl-BE" b="1" dirty="0">
                <a:solidFill>
                  <a:srgbClr val="002060"/>
                </a:solidFill>
              </a:rPr>
              <a:t> Lucas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15	Snelheid - Oude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23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18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18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21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25	Fond</a:t>
            </a:r>
          </a:p>
          <a:p>
            <a:pPr hangingPunct="0"/>
            <a:r>
              <a:rPr lang="nl-BE" dirty="0"/>
              <a:t> </a:t>
            </a:r>
            <a:endParaRPr lang="nl-BE" dirty="0">
              <a:solidFill>
                <a:srgbClr val="002060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0A1BF4B-28BA-48D1-222F-74E7549C38B2}"/>
              </a:ext>
            </a:extLst>
          </p:cNvPr>
          <p:cNvSpPr txBox="1"/>
          <p:nvPr/>
        </p:nvSpPr>
        <p:spPr>
          <a:xfrm>
            <a:off x="4756483" y="1700808"/>
            <a:ext cx="33410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BE" b="1" dirty="0">
                <a:solidFill>
                  <a:srgbClr val="002060"/>
                </a:solidFill>
              </a:rPr>
              <a:t>Janssens Nick	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13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5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10	Fond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Joris Elke	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10	Snelheid - Oude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Keirsmakers</a:t>
            </a:r>
            <a:r>
              <a:rPr lang="nl-BE" b="1" dirty="0">
                <a:solidFill>
                  <a:srgbClr val="002060"/>
                </a:solidFill>
              </a:rPr>
              <a:t> Kurt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30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10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17	Fond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Kerstens</a:t>
            </a:r>
            <a:r>
              <a:rPr lang="nl-BE" b="1" dirty="0">
                <a:solidFill>
                  <a:srgbClr val="002060"/>
                </a:solidFill>
              </a:rPr>
              <a:t> B. &amp; L.	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15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11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20	Fond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678BC9-7063-764F-AC76-87906F780ECF}"/>
              </a:ext>
            </a:extLst>
          </p:cNvPr>
          <p:cNvSpPr txBox="1"/>
          <p:nvPr/>
        </p:nvSpPr>
        <p:spPr>
          <a:xfrm>
            <a:off x="8011580" y="1700808"/>
            <a:ext cx="33410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Kesteloot</a:t>
            </a:r>
            <a:r>
              <a:rPr lang="nl-BE" b="1" dirty="0">
                <a:solidFill>
                  <a:srgbClr val="002060"/>
                </a:solidFill>
              </a:rPr>
              <a:t> Olivia &amp; Skye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17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18	Fond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Lambrechts Brent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3	Algemeen Kampioenschap Halve Fond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11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	Fond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Laremans</a:t>
            </a:r>
            <a:r>
              <a:rPr lang="nl-BE" b="1" dirty="0">
                <a:solidFill>
                  <a:srgbClr val="002060"/>
                </a:solidFill>
              </a:rPr>
              <a:t> Jason	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5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13	Halve Fond - Jonge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Laremans</a:t>
            </a:r>
            <a:r>
              <a:rPr lang="nl-BE" b="1" dirty="0">
                <a:solidFill>
                  <a:srgbClr val="002060"/>
                </a:solidFill>
              </a:rPr>
              <a:t> </a:t>
            </a:r>
            <a:r>
              <a:rPr lang="nl-BE" b="1" dirty="0" err="1">
                <a:solidFill>
                  <a:srgbClr val="002060"/>
                </a:solidFill>
              </a:rPr>
              <a:t>Liesl</a:t>
            </a:r>
            <a:r>
              <a:rPr lang="nl-BE" b="1" dirty="0">
                <a:solidFill>
                  <a:srgbClr val="002060"/>
                </a:solidFill>
              </a:rPr>
              <a:t>	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11	Snelheid - Oude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20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21	Fond</a:t>
            </a:r>
          </a:p>
        </p:txBody>
      </p:sp>
      <p:pic>
        <p:nvPicPr>
          <p:cNvPr id="8196" name="Picture 4" descr="Jeugdclub PE Antwerpen – KBDB-RFCB">
            <a:extLst>
              <a:ext uri="{FF2B5EF4-FFF2-40B4-BE49-F238E27FC236}">
                <a16:creationId xmlns:a16="http://schemas.microsoft.com/office/drawing/2014/main" id="{75C09810-E78F-9953-8266-2E68C529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04074"/>
            <a:ext cx="1689433" cy="1394579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eugdclub PE Antwerpen – KBDB-RFCB">
            <a:extLst>
              <a:ext uri="{FF2B5EF4-FFF2-40B4-BE49-F238E27FC236}">
                <a16:creationId xmlns:a16="http://schemas.microsoft.com/office/drawing/2014/main" id="{683D62F0-8E53-EE11-3E0B-DC90EF0F5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223" y="104074"/>
            <a:ext cx="1689433" cy="1394579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ndertitel 8">
            <a:extLst>
              <a:ext uri="{FF2B5EF4-FFF2-40B4-BE49-F238E27FC236}">
                <a16:creationId xmlns:a16="http://schemas.microsoft.com/office/drawing/2014/main" id="{3588B971-FB52-BE96-960C-8C40A939B0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336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  <p:bldP spid="7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1344" y="-113036"/>
            <a:ext cx="11881319" cy="1611689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JEUGDCLUB ANTWERPEN 2023</a:t>
            </a:r>
            <a:br>
              <a:rPr lang="fr-FR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 CLUB DES JEUNES ANVERS 2023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3187ED3-21D8-8508-328B-1EDE33576D96}"/>
              </a:ext>
            </a:extLst>
          </p:cNvPr>
          <p:cNvSpPr txBox="1"/>
          <p:nvPr/>
        </p:nvSpPr>
        <p:spPr>
          <a:xfrm>
            <a:off x="1289248" y="1700808"/>
            <a:ext cx="33410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BE" sz="1800" b="1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Leemans</a:t>
            </a:r>
            <a:r>
              <a:rPr lang="nl-BE" sz="1800" b="1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Roy		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22	Snelheid - Oude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15	Snelheid - </a:t>
            </a:r>
            <a:r>
              <a:rPr lang="nl-BE" sz="1800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Jaarse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24	Snelheid - Jonge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9	Halve Fond - </a:t>
            </a:r>
            <a:r>
              <a:rPr lang="nl-BE" sz="1800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Ou</a:t>
            </a: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&amp; Ja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20	Halve Fond - Jonge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14	Fond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hangingPunct="0"/>
            <a:r>
              <a:rPr lang="nl-BE" sz="1800" b="1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Lemmens Brent		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	Algemeen Kampioenschap Snelheid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8	Snelheid - Oude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3	Snelheid - </a:t>
            </a:r>
            <a:r>
              <a:rPr lang="nl-BE" sz="1800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Jaarse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13	Snelheid - Jonge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	Algemeen Kampioenschap Halve Fond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8	Halve Fond - </a:t>
            </a:r>
            <a:r>
              <a:rPr lang="nl-BE" sz="1800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Ou</a:t>
            </a: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&amp; Ja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	Halve Fond - Jonge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marL="68580" hangingPunct="0">
              <a:tabLst>
                <a:tab pos="843280" algn="l"/>
              </a:tabLst>
            </a:pPr>
            <a:r>
              <a:rPr lang="nl-BE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12	Fond</a:t>
            </a:r>
            <a:endParaRPr lang="nl-BE" sz="1800" kern="14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0A1BF4B-28BA-48D1-222F-74E7549C38B2}"/>
              </a:ext>
            </a:extLst>
          </p:cNvPr>
          <p:cNvSpPr txBox="1"/>
          <p:nvPr/>
        </p:nvSpPr>
        <p:spPr>
          <a:xfrm>
            <a:off x="4756483" y="1700808"/>
            <a:ext cx="33410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Luyckx</a:t>
            </a:r>
            <a:r>
              <a:rPr lang="nl-BE" b="1" dirty="0">
                <a:solidFill>
                  <a:srgbClr val="002060"/>
                </a:solidFill>
              </a:rPr>
              <a:t> Jasper	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12	Snelheid - Oude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16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37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6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6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	Fond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Mahmoud</a:t>
            </a:r>
            <a:r>
              <a:rPr lang="nl-BE" b="1" dirty="0">
                <a:solidFill>
                  <a:srgbClr val="002060"/>
                </a:solidFill>
              </a:rPr>
              <a:t> Ahmed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11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15	Fond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Michiels Jordy	</a:t>
            </a:r>
            <a:endParaRPr lang="nl-BE" dirty="0">
              <a:solidFill>
                <a:srgbClr val="002060"/>
              </a:solidFill>
            </a:endParaRPr>
          </a:p>
          <a:p>
            <a:pPr marL="342900" indent="-342900" hangingPunct="0">
              <a:buAutoNum type="arabicPlain" startAt="9"/>
            </a:pPr>
            <a:r>
              <a:rPr lang="nl-BE" dirty="0">
                <a:solidFill>
                  <a:srgbClr val="002060"/>
                </a:solidFill>
              </a:rPr>
              <a:t>          Snelheid – Oude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8              Snelheid –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8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11	Fond</a:t>
            </a:r>
          </a:p>
          <a:p>
            <a:pPr hangingPunct="0"/>
            <a:endParaRPr lang="nl-BE" dirty="0">
              <a:solidFill>
                <a:srgbClr val="00206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678BC9-7063-764F-AC76-87906F780ECF}"/>
              </a:ext>
            </a:extLst>
          </p:cNvPr>
          <p:cNvSpPr txBox="1"/>
          <p:nvPr/>
        </p:nvSpPr>
        <p:spPr>
          <a:xfrm>
            <a:off x="8011580" y="1700808"/>
            <a:ext cx="33410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BE" b="1" dirty="0">
                <a:solidFill>
                  <a:srgbClr val="002060"/>
                </a:solidFill>
              </a:rPr>
              <a:t>Michielsen Kurt &amp; Jolien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4	Snelheid - Oude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5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22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3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Mondelaers</a:t>
            </a:r>
            <a:r>
              <a:rPr lang="nl-BE" b="1" dirty="0">
                <a:solidFill>
                  <a:srgbClr val="002060"/>
                </a:solidFill>
              </a:rPr>
              <a:t> Eddy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18	Snelheid - Oude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24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27	Snelheid - Jonge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Pynenborg</a:t>
            </a:r>
            <a:r>
              <a:rPr lang="nl-BE" b="1" dirty="0">
                <a:solidFill>
                  <a:srgbClr val="002060"/>
                </a:solidFill>
              </a:rPr>
              <a:t> Thom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12	Snelheid - Jonge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Renders</a:t>
            </a:r>
            <a:r>
              <a:rPr lang="nl-BE" b="1" dirty="0">
                <a:solidFill>
                  <a:srgbClr val="002060"/>
                </a:solidFill>
              </a:rPr>
              <a:t> Warre	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26	Snelheid - Jonge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Riemis</a:t>
            </a:r>
            <a:r>
              <a:rPr lang="nl-BE" b="1" dirty="0">
                <a:solidFill>
                  <a:srgbClr val="002060"/>
                </a:solidFill>
              </a:rPr>
              <a:t> Femke	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14	Snelheid - Oude</a:t>
            </a:r>
          </a:p>
          <a:p>
            <a:r>
              <a:rPr lang="nl-BE" dirty="0">
                <a:solidFill>
                  <a:srgbClr val="002060"/>
                </a:solidFill>
              </a:rPr>
              <a:t>2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</p:txBody>
      </p:sp>
      <p:pic>
        <p:nvPicPr>
          <p:cNvPr id="8196" name="Picture 4" descr="Jeugdclub PE Antwerpen – KBDB-RFCB">
            <a:extLst>
              <a:ext uri="{FF2B5EF4-FFF2-40B4-BE49-F238E27FC236}">
                <a16:creationId xmlns:a16="http://schemas.microsoft.com/office/drawing/2014/main" id="{75C09810-E78F-9953-8266-2E68C529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04074"/>
            <a:ext cx="1689433" cy="1394579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eugdclub PE Antwerpen – KBDB-RFCB">
            <a:extLst>
              <a:ext uri="{FF2B5EF4-FFF2-40B4-BE49-F238E27FC236}">
                <a16:creationId xmlns:a16="http://schemas.microsoft.com/office/drawing/2014/main" id="{683D62F0-8E53-EE11-3E0B-DC90EF0F5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223" y="104074"/>
            <a:ext cx="1689433" cy="1394579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65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  <p:bldP spid="7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0589" y="0"/>
            <a:ext cx="5230821" cy="6858594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383089" y="3573016"/>
            <a:ext cx="7753471" cy="361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Uytterhoeven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Mirthe &amp;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Maithé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	Opglabbeek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Dockx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Jobbe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			Retie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Lannoo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Georg &amp; Maxim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Lievegem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Ingels Rogier			Laarne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Moonen Joren			Lichtaart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Decuyper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Stan			Kaprijke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Saenen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Jasper &amp; Jarne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Houtvenne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el 3"/>
          <p:cNvSpPr>
            <a:spLocks noGrp="1"/>
          </p:cNvSpPr>
          <p:nvPr>
            <p:ph type="ctrTitle"/>
          </p:nvPr>
        </p:nvSpPr>
        <p:spPr>
          <a:xfrm>
            <a:off x="1991544" y="0"/>
            <a:ext cx="8139680" cy="1368152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Nationaal Criterium JEUGDCLUBS 2023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Critérium National CLUBS des JEUNES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524000" y="134076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002060"/>
                </a:solidFill>
              </a:rPr>
              <a:t>CATEGORIE van </a:t>
            </a:r>
            <a:r>
              <a:rPr lang="nl-NL" sz="2400" b="1" dirty="0">
                <a:solidFill>
                  <a:srgbClr val="002060"/>
                </a:solidFill>
                <a:latin typeface="Elephant" pitchFamily="18" charset="0"/>
              </a:rPr>
              <a:t>6 tot 21 jaar</a:t>
            </a:r>
            <a:r>
              <a:rPr lang="nl-NL" sz="2400" b="1" dirty="0">
                <a:solidFill>
                  <a:srgbClr val="002060"/>
                </a:solidFill>
              </a:rPr>
              <a:t>/CATEGORIE de </a:t>
            </a:r>
            <a:r>
              <a:rPr lang="nl-NL" sz="2400" b="1" dirty="0">
                <a:solidFill>
                  <a:srgbClr val="002060"/>
                </a:solidFill>
                <a:latin typeface="Elephant" pitchFamily="18" charset="0"/>
              </a:rPr>
              <a:t>6 à 21 </a:t>
            </a:r>
            <a:r>
              <a:rPr lang="nl-NL" sz="2400" b="1" dirty="0" err="1">
                <a:solidFill>
                  <a:srgbClr val="002060"/>
                </a:solidFill>
                <a:latin typeface="Elephant" pitchFamily="18" charset="0"/>
              </a:rPr>
              <a:t>ans</a:t>
            </a:r>
            <a:endParaRPr lang="nl-NL" sz="2400" b="1" dirty="0">
              <a:solidFill>
                <a:srgbClr val="002060"/>
              </a:solidFill>
              <a:latin typeface="Elephant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A0711D-7FF3-83F8-7A7A-C27680F14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6" y="3115610"/>
            <a:ext cx="417731" cy="5674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19D1BCF-5B8E-18AB-3CED-460A317DA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6" y="2505576"/>
            <a:ext cx="417731" cy="5674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068859-2561-B157-DD1E-4388AFCCE7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3" y="1915764"/>
            <a:ext cx="417635" cy="56732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B1E5397-68EA-1F1B-61CE-382172C0C8FD}"/>
              </a:ext>
            </a:extLst>
          </p:cNvPr>
          <p:cNvSpPr txBox="1"/>
          <p:nvPr/>
        </p:nvSpPr>
        <p:spPr>
          <a:xfrm>
            <a:off x="3383089" y="1859920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Lambrechts Brent		Berlaar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Stroeykens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Nick			Erps-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Kwerps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Platteau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Niel &amp; Mats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Wambeek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8592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1344" y="-113036"/>
            <a:ext cx="11881319" cy="1611689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JEUGDCLUB ANTWERPEN 2023</a:t>
            </a:r>
            <a:br>
              <a:rPr lang="fr-FR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 CLUB DES JEUNES ANVERS 2023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3187ED3-21D8-8508-328B-1EDE33576D96}"/>
              </a:ext>
            </a:extLst>
          </p:cNvPr>
          <p:cNvSpPr txBox="1"/>
          <p:nvPr/>
        </p:nvSpPr>
        <p:spPr>
          <a:xfrm>
            <a:off x="1289248" y="1700808"/>
            <a:ext cx="33410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NL" sz="1800" b="1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Roef - De Voogt		</a:t>
            </a:r>
          </a:p>
          <a:p>
            <a:pPr hangingPunct="0"/>
            <a:r>
              <a:rPr lang="nl-NL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21	Snelheid - Oude</a:t>
            </a:r>
          </a:p>
          <a:p>
            <a:pPr hangingPunct="0"/>
            <a:r>
              <a:rPr lang="nl-NL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27	Snelheid - </a:t>
            </a:r>
            <a:r>
              <a:rPr lang="nl-NL" sz="1800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Jaarse</a:t>
            </a:r>
            <a:endParaRPr lang="nl-NL" sz="1800" kern="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hangingPunct="0"/>
            <a:r>
              <a:rPr lang="nl-NL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38	Snelheid - Jonge</a:t>
            </a:r>
          </a:p>
          <a:p>
            <a:pPr hangingPunct="0"/>
            <a:r>
              <a:rPr lang="nl-NL" sz="1800" b="1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Roelen</a:t>
            </a:r>
            <a:r>
              <a:rPr lang="nl-NL" sz="1800" b="1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Angelo		</a:t>
            </a:r>
          </a:p>
          <a:p>
            <a:pPr hangingPunct="0"/>
            <a:r>
              <a:rPr lang="nl-NL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	Algemeen Kampioenschap Snelheid</a:t>
            </a:r>
          </a:p>
          <a:p>
            <a:pPr hangingPunct="0"/>
            <a:r>
              <a:rPr lang="nl-NL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5	Snelheid - Oude</a:t>
            </a:r>
          </a:p>
          <a:p>
            <a:pPr hangingPunct="0"/>
            <a:r>
              <a:rPr lang="nl-NL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6	Snelheid - </a:t>
            </a:r>
            <a:r>
              <a:rPr lang="nl-NL" sz="1800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Jaarse</a:t>
            </a:r>
            <a:endParaRPr lang="nl-NL" sz="1800" kern="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hangingPunct="0"/>
            <a:r>
              <a:rPr lang="nl-NL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3	Snelheid - Jonge</a:t>
            </a:r>
          </a:p>
          <a:p>
            <a:pPr hangingPunct="0"/>
            <a:r>
              <a:rPr lang="nl-NL" sz="1800" b="1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Saenen</a:t>
            </a:r>
            <a:r>
              <a:rPr lang="nl-NL" sz="1800" b="1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Jasper &amp; Jarne	</a:t>
            </a:r>
          </a:p>
          <a:p>
            <a:pPr hangingPunct="0"/>
            <a:r>
              <a:rPr lang="nl-NL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11	Snelheid - Jonge</a:t>
            </a:r>
          </a:p>
          <a:p>
            <a:pPr hangingPunct="0"/>
            <a:r>
              <a:rPr lang="nl-NL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	Halve Fond - </a:t>
            </a:r>
            <a:r>
              <a:rPr lang="nl-NL" sz="1800" kern="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Ou</a:t>
            </a:r>
            <a:r>
              <a:rPr lang="nl-NL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&amp; Ja</a:t>
            </a:r>
          </a:p>
          <a:p>
            <a:pPr hangingPunct="0"/>
            <a:r>
              <a:rPr lang="nl-NL" sz="1800" kern="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16	Halve Fond - Jonge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0A1BF4B-28BA-48D1-222F-74E7549C38B2}"/>
              </a:ext>
            </a:extLst>
          </p:cNvPr>
          <p:cNvSpPr txBox="1"/>
          <p:nvPr/>
        </p:nvSpPr>
        <p:spPr>
          <a:xfrm>
            <a:off x="4756483" y="1700808"/>
            <a:ext cx="33410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Stessens</a:t>
            </a:r>
            <a:r>
              <a:rPr lang="nl-BE" b="1" dirty="0">
                <a:solidFill>
                  <a:srgbClr val="002060"/>
                </a:solidFill>
              </a:rPr>
              <a:t> Ines	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20	Snelheid - Oude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20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36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19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15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13	Fond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Torfs</a:t>
            </a:r>
            <a:r>
              <a:rPr lang="nl-BE" b="1" dirty="0">
                <a:solidFill>
                  <a:srgbClr val="002060"/>
                </a:solidFill>
              </a:rPr>
              <a:t> Achiel		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18	Halve Fond - Jonge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Van de Putte Jan	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28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3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5	Fond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Van der Linden – Smets</a:t>
            </a:r>
            <a:r>
              <a:rPr lang="nl-BE" dirty="0">
                <a:solidFill>
                  <a:srgbClr val="002060"/>
                </a:solidFill>
              </a:rPr>
              <a:t>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9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17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4	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7	Fond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678BC9-7063-764F-AC76-87906F780ECF}"/>
              </a:ext>
            </a:extLst>
          </p:cNvPr>
          <p:cNvSpPr txBox="1"/>
          <p:nvPr/>
        </p:nvSpPr>
        <p:spPr>
          <a:xfrm>
            <a:off x="8083588" y="1700808"/>
            <a:ext cx="33410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NL" b="1" dirty="0">
                <a:solidFill>
                  <a:srgbClr val="002060"/>
                </a:solidFill>
              </a:rPr>
              <a:t>Van Dun Maarten	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13	Snelheid - Oude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7	Snelheid - </a:t>
            </a:r>
            <a:r>
              <a:rPr lang="nl-NL" dirty="0" err="1">
                <a:solidFill>
                  <a:srgbClr val="002060"/>
                </a:solidFill>
              </a:rPr>
              <a:t>Jaarse</a:t>
            </a:r>
            <a:endParaRPr lang="nl-NL" dirty="0">
              <a:solidFill>
                <a:srgbClr val="002060"/>
              </a:solidFill>
            </a:endParaRP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7	Snelheid - Jonge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24	Fond</a:t>
            </a:r>
          </a:p>
          <a:p>
            <a:pPr hangingPunct="0"/>
            <a:r>
              <a:rPr lang="nl-NL" b="1" dirty="0">
                <a:solidFill>
                  <a:srgbClr val="002060"/>
                </a:solidFill>
              </a:rPr>
              <a:t>Van </a:t>
            </a:r>
            <a:r>
              <a:rPr lang="nl-NL" b="1" dirty="0" err="1">
                <a:solidFill>
                  <a:srgbClr val="002060"/>
                </a:solidFill>
              </a:rPr>
              <a:t>Hemelryck</a:t>
            </a:r>
            <a:r>
              <a:rPr lang="nl-NL" b="1" dirty="0">
                <a:solidFill>
                  <a:srgbClr val="002060"/>
                </a:solidFill>
              </a:rPr>
              <a:t> – Brits	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25	Snelheid - </a:t>
            </a:r>
            <a:r>
              <a:rPr lang="nl-NL" dirty="0" err="1">
                <a:solidFill>
                  <a:srgbClr val="002060"/>
                </a:solidFill>
              </a:rPr>
              <a:t>Jaarse</a:t>
            </a:r>
            <a:endParaRPr lang="nl-NL" dirty="0">
              <a:solidFill>
                <a:srgbClr val="002060"/>
              </a:solidFill>
            </a:endParaRPr>
          </a:p>
          <a:p>
            <a:pPr hangingPunct="0"/>
            <a:r>
              <a:rPr lang="nl-NL" b="1" dirty="0">
                <a:solidFill>
                  <a:srgbClr val="002060"/>
                </a:solidFill>
              </a:rPr>
              <a:t>Van </a:t>
            </a:r>
            <a:r>
              <a:rPr lang="nl-NL" b="1" dirty="0" err="1">
                <a:solidFill>
                  <a:srgbClr val="002060"/>
                </a:solidFill>
              </a:rPr>
              <a:t>Hemelryck</a:t>
            </a:r>
            <a:r>
              <a:rPr lang="nl-NL" b="1" dirty="0">
                <a:solidFill>
                  <a:srgbClr val="002060"/>
                </a:solidFill>
              </a:rPr>
              <a:t> Lieven	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21	Halve Fond - </a:t>
            </a:r>
            <a:r>
              <a:rPr lang="nl-NL" dirty="0" err="1">
                <a:solidFill>
                  <a:srgbClr val="002060"/>
                </a:solidFill>
              </a:rPr>
              <a:t>Ou</a:t>
            </a:r>
            <a:r>
              <a:rPr lang="nl-NL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NL" b="1" dirty="0">
                <a:solidFill>
                  <a:srgbClr val="002060"/>
                </a:solidFill>
              </a:rPr>
              <a:t>Van </a:t>
            </a:r>
            <a:r>
              <a:rPr lang="nl-NL" b="1" dirty="0" err="1">
                <a:solidFill>
                  <a:srgbClr val="002060"/>
                </a:solidFill>
              </a:rPr>
              <a:t>Neylen</a:t>
            </a:r>
            <a:r>
              <a:rPr lang="nl-NL" b="1" dirty="0">
                <a:solidFill>
                  <a:srgbClr val="002060"/>
                </a:solidFill>
              </a:rPr>
              <a:t> Geert &amp; Jelle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3	Snelheid - Oude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12	Snelheid - </a:t>
            </a:r>
            <a:r>
              <a:rPr lang="nl-NL" dirty="0" err="1">
                <a:solidFill>
                  <a:srgbClr val="002060"/>
                </a:solidFill>
              </a:rPr>
              <a:t>Jaarse</a:t>
            </a:r>
            <a:endParaRPr lang="nl-NL" dirty="0">
              <a:solidFill>
                <a:srgbClr val="002060"/>
              </a:solidFill>
            </a:endParaRP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32	Snelheid - Jonge</a:t>
            </a:r>
          </a:p>
          <a:p>
            <a:pPr hangingPunct="0"/>
            <a:r>
              <a:rPr lang="nl-NL" b="1" dirty="0">
                <a:solidFill>
                  <a:srgbClr val="002060"/>
                </a:solidFill>
              </a:rPr>
              <a:t>Van Rooy Kobe		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19	Snelheid - Oude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19	Snelheid - </a:t>
            </a:r>
            <a:r>
              <a:rPr lang="nl-NL" dirty="0" err="1">
                <a:solidFill>
                  <a:srgbClr val="002060"/>
                </a:solidFill>
              </a:rPr>
              <a:t>Jaarse</a:t>
            </a:r>
            <a:endParaRPr lang="nl-NL" dirty="0">
              <a:solidFill>
                <a:srgbClr val="002060"/>
              </a:solidFill>
            </a:endParaRP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41	Snelheid - Jonge</a:t>
            </a:r>
          </a:p>
        </p:txBody>
      </p:sp>
      <p:pic>
        <p:nvPicPr>
          <p:cNvPr id="8196" name="Picture 4" descr="Jeugdclub PE Antwerpen – KBDB-RFCB">
            <a:extLst>
              <a:ext uri="{FF2B5EF4-FFF2-40B4-BE49-F238E27FC236}">
                <a16:creationId xmlns:a16="http://schemas.microsoft.com/office/drawing/2014/main" id="{75C09810-E78F-9953-8266-2E68C529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04074"/>
            <a:ext cx="1689433" cy="1394579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eugdclub PE Antwerpen – KBDB-RFCB">
            <a:extLst>
              <a:ext uri="{FF2B5EF4-FFF2-40B4-BE49-F238E27FC236}">
                <a16:creationId xmlns:a16="http://schemas.microsoft.com/office/drawing/2014/main" id="{683D62F0-8E53-EE11-3E0B-DC90EF0F5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223" y="104074"/>
            <a:ext cx="1689433" cy="1394579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1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1344" y="-113036"/>
            <a:ext cx="11881319" cy="1611689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JEUGDCLUB ANTWERPEN 2023</a:t>
            </a:r>
            <a:br>
              <a:rPr lang="fr-FR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 CLUB DES JEUNES ANVERS 2023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0A1BF4B-28BA-48D1-222F-74E7549C38B2}"/>
              </a:ext>
            </a:extLst>
          </p:cNvPr>
          <p:cNvSpPr txBox="1"/>
          <p:nvPr/>
        </p:nvSpPr>
        <p:spPr>
          <a:xfrm>
            <a:off x="4756483" y="1700808"/>
            <a:ext cx="33410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BE" b="1" dirty="0">
                <a:solidFill>
                  <a:srgbClr val="002060"/>
                </a:solidFill>
              </a:rPr>
              <a:t>Verhagen Thomas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3	Algemeen Kampioenschap Snelheid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	Snelheid - Oude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33	Snelheid - Jonge</a:t>
            </a:r>
          </a:p>
          <a:p>
            <a:pPr hangingPunct="0"/>
            <a:r>
              <a:rPr lang="nl-BE" b="1" dirty="0" err="1">
                <a:solidFill>
                  <a:srgbClr val="002060"/>
                </a:solidFill>
              </a:rPr>
              <a:t>Versmissen</a:t>
            </a:r>
            <a:r>
              <a:rPr lang="nl-BE" b="1" dirty="0">
                <a:solidFill>
                  <a:srgbClr val="002060"/>
                </a:solidFill>
              </a:rPr>
              <a:t> Lisa	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34	Snelheid - Jonge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Wijnants Lander	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9	Snelheid - Jonge</a:t>
            </a:r>
          </a:p>
          <a:p>
            <a:pPr hangingPunct="0"/>
            <a:r>
              <a:rPr lang="nl-BE" b="1" dirty="0">
                <a:solidFill>
                  <a:srgbClr val="002060"/>
                </a:solidFill>
              </a:rPr>
              <a:t>Wouters Nick	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21	Snelheid - </a:t>
            </a:r>
            <a:r>
              <a:rPr lang="nl-BE" dirty="0" err="1">
                <a:solidFill>
                  <a:srgbClr val="002060"/>
                </a:solidFill>
              </a:rPr>
              <a:t>Jaarse</a:t>
            </a:r>
            <a:endParaRPr lang="nl-BE" dirty="0">
              <a:solidFill>
                <a:srgbClr val="002060"/>
              </a:solidFill>
            </a:endParaRP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25	Snelheid - Jonge</a:t>
            </a:r>
          </a:p>
          <a:p>
            <a:pPr marL="342900" indent="-342900" hangingPunct="0">
              <a:buAutoNum type="arabicPlain" startAt="17"/>
            </a:pPr>
            <a:r>
              <a:rPr lang="nl-BE" dirty="0">
                <a:solidFill>
                  <a:srgbClr val="002060"/>
                </a:solidFill>
              </a:rPr>
              <a:t>          Halve Fond - </a:t>
            </a:r>
            <a:r>
              <a:rPr lang="nl-BE" dirty="0" err="1">
                <a:solidFill>
                  <a:srgbClr val="002060"/>
                </a:solidFill>
              </a:rPr>
              <a:t>Ou</a:t>
            </a:r>
            <a:r>
              <a:rPr lang="nl-BE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12	Halve Fond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8	Fond</a:t>
            </a:r>
          </a:p>
          <a:p>
            <a:pPr hangingPunct="0"/>
            <a:endParaRPr lang="nl-BE" b="1" dirty="0" err="1">
              <a:solidFill>
                <a:srgbClr val="00206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678BC9-7063-764F-AC76-87906F780ECF}"/>
              </a:ext>
            </a:extLst>
          </p:cNvPr>
          <p:cNvSpPr txBox="1"/>
          <p:nvPr/>
        </p:nvSpPr>
        <p:spPr>
          <a:xfrm>
            <a:off x="8083588" y="1700808"/>
            <a:ext cx="3341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BE" b="1" dirty="0">
                <a:solidFill>
                  <a:srgbClr val="002060"/>
                </a:solidFill>
              </a:rPr>
              <a:t>Wuyts Tom &amp; Eline</a:t>
            </a:r>
            <a:r>
              <a:rPr lang="nl-BE" dirty="0">
                <a:solidFill>
                  <a:srgbClr val="002060"/>
                </a:solidFill>
              </a:rPr>
              <a:t>	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2	Snelheid - Jonge</a:t>
            </a:r>
          </a:p>
          <a:p>
            <a:pPr hangingPunct="0"/>
            <a:r>
              <a:rPr lang="nl-BE" dirty="0">
                <a:solidFill>
                  <a:srgbClr val="002060"/>
                </a:solidFill>
              </a:rPr>
              <a:t>3	Fond</a:t>
            </a:r>
          </a:p>
          <a:p>
            <a:pPr hangingPunct="0"/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8196" name="Picture 4" descr="Jeugdclub PE Antwerpen – KBDB-RFCB">
            <a:extLst>
              <a:ext uri="{FF2B5EF4-FFF2-40B4-BE49-F238E27FC236}">
                <a16:creationId xmlns:a16="http://schemas.microsoft.com/office/drawing/2014/main" id="{75C09810-E78F-9953-8266-2E68C529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04074"/>
            <a:ext cx="1689433" cy="1394579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eugdclub PE Antwerpen – KBDB-RFCB">
            <a:extLst>
              <a:ext uri="{FF2B5EF4-FFF2-40B4-BE49-F238E27FC236}">
                <a16:creationId xmlns:a16="http://schemas.microsoft.com/office/drawing/2014/main" id="{683D62F0-8E53-EE11-3E0B-DC90EF0F5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223" y="104074"/>
            <a:ext cx="1689433" cy="1394579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DC5E547-F7F5-B0E0-BF9C-5458B39B623F}"/>
              </a:ext>
            </a:extLst>
          </p:cNvPr>
          <p:cNvSpPr txBox="1"/>
          <p:nvPr/>
        </p:nvSpPr>
        <p:spPr>
          <a:xfrm>
            <a:off x="1282299" y="1700808"/>
            <a:ext cx="33410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nl-NL" b="1" dirty="0">
                <a:solidFill>
                  <a:srgbClr val="002060"/>
                </a:solidFill>
              </a:rPr>
              <a:t>Vanhoof Maarten	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6	Snelheid - Oude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4	Snelheid - </a:t>
            </a:r>
            <a:r>
              <a:rPr lang="nl-NL" dirty="0" err="1">
                <a:solidFill>
                  <a:srgbClr val="002060"/>
                </a:solidFill>
              </a:rPr>
              <a:t>Jaarse</a:t>
            </a:r>
            <a:endParaRPr lang="nl-NL" dirty="0">
              <a:solidFill>
                <a:srgbClr val="002060"/>
              </a:solidFill>
            </a:endParaRPr>
          </a:p>
          <a:p>
            <a:pPr hangingPunct="0"/>
            <a:r>
              <a:rPr lang="nl-NL" b="1" dirty="0" err="1">
                <a:solidFill>
                  <a:srgbClr val="002060"/>
                </a:solidFill>
              </a:rPr>
              <a:t>Vanhove</a:t>
            </a:r>
            <a:r>
              <a:rPr lang="nl-NL" b="1" dirty="0">
                <a:solidFill>
                  <a:srgbClr val="002060"/>
                </a:solidFill>
              </a:rPr>
              <a:t> L &amp; zoon Achiel	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26	Snelheid - </a:t>
            </a:r>
            <a:r>
              <a:rPr lang="nl-NL" dirty="0" err="1">
                <a:solidFill>
                  <a:srgbClr val="002060"/>
                </a:solidFill>
              </a:rPr>
              <a:t>Jaarse</a:t>
            </a:r>
            <a:endParaRPr lang="nl-NL" dirty="0">
              <a:solidFill>
                <a:srgbClr val="002060"/>
              </a:solidFill>
            </a:endParaRP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29	Snelheid - Jonge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16	Halve Fond - </a:t>
            </a:r>
            <a:r>
              <a:rPr lang="nl-NL" dirty="0" err="1">
                <a:solidFill>
                  <a:srgbClr val="002060"/>
                </a:solidFill>
              </a:rPr>
              <a:t>Ou</a:t>
            </a:r>
            <a:r>
              <a:rPr lang="nl-NL" dirty="0">
                <a:solidFill>
                  <a:srgbClr val="002060"/>
                </a:solidFill>
              </a:rPr>
              <a:t> &amp; Ja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9	Halve Fond - Jonge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23	Fond</a:t>
            </a:r>
          </a:p>
          <a:p>
            <a:pPr hangingPunct="0"/>
            <a:r>
              <a:rPr lang="nl-NL" b="1" dirty="0" err="1">
                <a:solidFill>
                  <a:srgbClr val="002060"/>
                </a:solidFill>
              </a:rPr>
              <a:t>Vanuytsel</a:t>
            </a:r>
            <a:r>
              <a:rPr lang="nl-NL" b="1" dirty="0">
                <a:solidFill>
                  <a:srgbClr val="002060"/>
                </a:solidFill>
              </a:rPr>
              <a:t> Floris		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20	Snelheid - Jonge</a:t>
            </a:r>
          </a:p>
          <a:p>
            <a:pPr hangingPunct="0"/>
            <a:r>
              <a:rPr lang="nl-NL" b="1" dirty="0">
                <a:solidFill>
                  <a:srgbClr val="002060"/>
                </a:solidFill>
              </a:rPr>
              <a:t>Verboven Marie		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35	Snelheid - Jonge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26	Fond</a:t>
            </a:r>
          </a:p>
          <a:p>
            <a:pPr hangingPunct="0"/>
            <a:r>
              <a:rPr lang="nl-NL" b="1" dirty="0" err="1">
                <a:solidFill>
                  <a:srgbClr val="002060"/>
                </a:solidFill>
              </a:rPr>
              <a:t>Verelst</a:t>
            </a:r>
            <a:r>
              <a:rPr lang="nl-NL" b="1" dirty="0">
                <a:solidFill>
                  <a:srgbClr val="002060"/>
                </a:solidFill>
              </a:rPr>
              <a:t> Lorenz		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2	Snelheid - Oude</a:t>
            </a:r>
          </a:p>
          <a:p>
            <a:pPr hangingPunct="0"/>
            <a:r>
              <a:rPr lang="nl-NL" dirty="0">
                <a:solidFill>
                  <a:srgbClr val="002060"/>
                </a:solidFill>
              </a:rPr>
              <a:t>12	Halve Fond - </a:t>
            </a:r>
            <a:r>
              <a:rPr lang="nl-NL" dirty="0" err="1">
                <a:solidFill>
                  <a:srgbClr val="002060"/>
                </a:solidFill>
              </a:rPr>
              <a:t>Ou</a:t>
            </a:r>
            <a:r>
              <a:rPr lang="nl-NL" dirty="0">
                <a:solidFill>
                  <a:srgbClr val="002060"/>
                </a:solidFill>
              </a:rPr>
              <a:t> &amp; Ja</a:t>
            </a:r>
          </a:p>
        </p:txBody>
      </p:sp>
    </p:spTree>
    <p:extLst>
      <p:ext uri="{BB962C8B-B14F-4D97-AF65-F5344CB8AC3E}">
        <p14:creationId xmlns:p14="http://schemas.microsoft.com/office/powerpoint/2010/main" val="16429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groep&#10;&#10;Automatisch gegenereerde beschrijving">
            <a:extLst>
              <a:ext uri="{FF2B5EF4-FFF2-40B4-BE49-F238E27FC236}">
                <a16:creationId xmlns:a16="http://schemas.microsoft.com/office/drawing/2014/main" id="{B90C6F61-94CB-95C8-CE8E-29DB6DFEF9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9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kleding, persoon, Menselijk gezicht, accordeon&#10;&#10;Automatisch gegenereerde beschrijving">
            <a:extLst>
              <a:ext uri="{FF2B5EF4-FFF2-40B4-BE49-F238E27FC236}">
                <a16:creationId xmlns:a16="http://schemas.microsoft.com/office/drawing/2014/main" id="{92FAB412-E356-9EBB-D123-C1119F92E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000" y="1143000"/>
            <a:ext cx="6857999" cy="4572000"/>
          </a:xfrm>
          <a:prstGeom prst="rect">
            <a:avLst/>
          </a:prstGeom>
        </p:spPr>
      </p:pic>
      <p:pic>
        <p:nvPicPr>
          <p:cNvPr id="7" name="Afbeelding 6" descr="Afbeelding met kleding, persoon, Menselijk gezicht, kind&#10;&#10;Automatisch gegenereerde beschrijving">
            <a:extLst>
              <a:ext uri="{FF2B5EF4-FFF2-40B4-BE49-F238E27FC236}">
                <a16:creationId xmlns:a16="http://schemas.microsoft.com/office/drawing/2014/main" id="{E35B5CD8-C261-7EF8-7D09-FEABDB024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15704" y="1143000"/>
            <a:ext cx="6857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42AA37C-1F36-16E2-EDD4-CA5C2CA97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4FCE396-823A-9EDF-7DEC-84346A95F5E0}"/>
              </a:ext>
            </a:extLst>
          </p:cNvPr>
          <p:cNvSpPr txBox="1"/>
          <p:nvPr/>
        </p:nvSpPr>
        <p:spPr>
          <a:xfrm>
            <a:off x="937730" y="335325"/>
            <a:ext cx="10687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NATIONAAL KAMPIOENSCHAP JEUGD NATIONALE VLUCHTEN JONGE DUIVEN 2023</a:t>
            </a:r>
          </a:p>
          <a:p>
            <a:pPr algn="ctr"/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CHAMPIONNAT NATIONAL JEUNESSE CONCOURS NATIONAUX PIGEONNEAUX 2023</a:t>
            </a:r>
          </a:p>
        </p:txBody>
      </p:sp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BA43D225-19B9-1736-3233-160A8DCA60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983847"/>
              </p:ext>
            </p:extLst>
          </p:nvPr>
        </p:nvGraphicFramePr>
        <p:xfrm>
          <a:off x="2855640" y="1484784"/>
          <a:ext cx="7992889" cy="4644390"/>
        </p:xfrm>
        <a:graphic>
          <a:graphicData uri="http://schemas.openxmlformats.org/drawingml/2006/table">
            <a:tbl>
              <a:tblPr firstRow="1" firstCol="1" bandRow="1"/>
              <a:tblGrid>
                <a:gridCol w="1079237">
                  <a:extLst>
                    <a:ext uri="{9D8B030D-6E8A-4147-A177-3AD203B41FA5}">
                      <a16:colId xmlns:a16="http://schemas.microsoft.com/office/drawing/2014/main" val="687812551"/>
                    </a:ext>
                  </a:extLst>
                </a:gridCol>
                <a:gridCol w="4209987">
                  <a:extLst>
                    <a:ext uri="{9D8B030D-6E8A-4147-A177-3AD203B41FA5}">
                      <a16:colId xmlns:a16="http://schemas.microsoft.com/office/drawing/2014/main" val="3100458270"/>
                    </a:ext>
                  </a:extLst>
                </a:gridCol>
                <a:gridCol w="2703665">
                  <a:extLst>
                    <a:ext uri="{9D8B030D-6E8A-4147-A177-3AD203B41FA5}">
                      <a16:colId xmlns:a16="http://schemas.microsoft.com/office/drawing/2014/main" val="2861076336"/>
                    </a:ext>
                  </a:extLst>
                </a:gridCol>
              </a:tblGrid>
              <a:tr h="1954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28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BOURGES (</a:t>
                      </a:r>
                      <a:r>
                        <a:rPr lang="nl-BE" sz="2800" b="1" i="0" u="none" strike="noStrike" kern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Vierzon</a:t>
                      </a:r>
                      <a:r>
                        <a:rPr lang="nl-BE" sz="28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07/08/2023</a:t>
                      </a:r>
                      <a:endParaRPr lang="nl-B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03846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REYNAERTS STEPHEN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VELM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685154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HERBOTS KOBE EN KATO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VELM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74104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MOTTON FREDERIK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NEERHEYLISSEM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38183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HERBOTS KOBE EN KATO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VELM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36609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REYNAERTS STEPHEN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VELM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737263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039690"/>
                  </a:ext>
                </a:extLst>
              </a:tr>
              <a:tr h="201130"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765571"/>
                  </a:ext>
                </a:extLst>
              </a:tr>
              <a:tr h="267458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28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BOURGES (</a:t>
                      </a:r>
                      <a:r>
                        <a:rPr lang="nl-BE" sz="2800" b="1" i="0" u="none" strike="noStrike" kern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Vierzon</a:t>
                      </a:r>
                      <a:r>
                        <a:rPr lang="nl-BE" sz="28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13/08/2023</a:t>
                      </a:r>
                      <a:endParaRPr lang="nl-B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15882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DAENEN VIKTOR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VELM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828131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HERBOTS KOBE EN KATO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VELM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5901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HOK VAN DEN BRUEL R.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RAMSEL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940003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CZARNOTA THOMASZ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BALEN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685950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LUYCKX JASPER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PULLE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736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79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9549060-BB6B-1077-7AA2-8B6EEB5BCE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4FCE396-823A-9EDF-7DEC-84346A95F5E0}"/>
              </a:ext>
            </a:extLst>
          </p:cNvPr>
          <p:cNvSpPr txBox="1"/>
          <p:nvPr/>
        </p:nvSpPr>
        <p:spPr>
          <a:xfrm>
            <a:off x="884767" y="335325"/>
            <a:ext cx="10793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NATIONAAL KAMPIOENSCHAP JEUGD NATIONALE VLUCHTEN JONGE DUIVEN 2023</a:t>
            </a:r>
          </a:p>
          <a:p>
            <a:pPr algn="ctr"/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CHAMPIONNAT NATIONAL JEUNESSE CONCOURS NATIONAUX PIGEONNEAUX 2023</a:t>
            </a:r>
          </a:p>
        </p:txBody>
      </p:sp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BA43D225-19B9-1736-3233-160A8DCA60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108811"/>
              </p:ext>
            </p:extLst>
          </p:nvPr>
        </p:nvGraphicFramePr>
        <p:xfrm>
          <a:off x="2783632" y="1556792"/>
          <a:ext cx="9217023" cy="4644390"/>
        </p:xfrm>
        <a:graphic>
          <a:graphicData uri="http://schemas.openxmlformats.org/drawingml/2006/table">
            <a:tbl>
              <a:tblPr firstRow="1" firstCol="1" bandRow="1"/>
              <a:tblGrid>
                <a:gridCol w="1308987">
                  <a:extLst>
                    <a:ext uri="{9D8B030D-6E8A-4147-A177-3AD203B41FA5}">
                      <a16:colId xmlns:a16="http://schemas.microsoft.com/office/drawing/2014/main" val="687812551"/>
                    </a:ext>
                  </a:extLst>
                </a:gridCol>
                <a:gridCol w="4019605">
                  <a:extLst>
                    <a:ext uri="{9D8B030D-6E8A-4147-A177-3AD203B41FA5}">
                      <a16:colId xmlns:a16="http://schemas.microsoft.com/office/drawing/2014/main" val="3100458270"/>
                    </a:ext>
                  </a:extLst>
                </a:gridCol>
                <a:gridCol w="3888431">
                  <a:extLst>
                    <a:ext uri="{9D8B030D-6E8A-4147-A177-3AD203B41FA5}">
                      <a16:colId xmlns:a16="http://schemas.microsoft.com/office/drawing/2014/main" val="2861076336"/>
                    </a:ext>
                  </a:extLst>
                </a:gridCol>
              </a:tblGrid>
              <a:tr h="267458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28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ARGENTON 26/08/2023</a:t>
                      </a:r>
                      <a:endParaRPr lang="nl-B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03846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 BELSER ARNE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BERLAAR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685154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LAMBRECHTS BRENT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BERLAAR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74104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LAMBRECHTS BRENT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BERLAAR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38183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HOK VAN DEN BRUEL R.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RAMSEL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36609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BROECKX NIELS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OUD-TURNHOUT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737263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039690"/>
                  </a:ext>
                </a:extLst>
              </a:tr>
              <a:tr h="201130"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765571"/>
                  </a:ext>
                </a:extLst>
              </a:tr>
              <a:tr h="267458">
                <a:tc gridSpan="2"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nl-BE" sz="28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CHATEAUROUX 09/09/2023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kumimoji="0" lang="nl-BE" sz="2000" b="1" i="0" u="none" strike="noStrike" ker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15882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MASSU-MARTIN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CHAPELLE-A-WATTINES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828131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VANDENBERGHE ARNO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OPHASSELT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5901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VANDENBERGHE ARNO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OPHASSELT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940003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DENEYS DIMITRI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LIEDEKERKE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685950"/>
                  </a:ext>
                </a:extLst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VANDENBERGHE ARNO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539750" hangingPunct="0"/>
                      <a:r>
                        <a:rPr kumimoji="0" lang="nl-BE" sz="2000" b="1" i="0" u="none" strike="noStrike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OPHASSELT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736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10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6ABF7D1D-7C6C-CDC5-A292-449183115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4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70175" y="260648"/>
            <a:ext cx="7851648" cy="1828800"/>
          </a:xfrm>
        </p:spPr>
        <p:txBody>
          <a:bodyPr anchor="ctr" anchorCtr="0"/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Nationale Dagen KBDB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Journées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Nationales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RFCB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15480" y="5373216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Zaterdag/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Samedi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18.03.2023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E71CDBC-5BCA-4066-8329-9DF2EEB38F83}"/>
              </a:ext>
            </a:extLst>
          </p:cNvPr>
          <p:cNvSpPr txBox="1"/>
          <p:nvPr/>
        </p:nvSpPr>
        <p:spPr>
          <a:xfrm>
            <a:off x="2423591" y="2654114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PRIJSUITREIKING van de STANDAARD</a:t>
            </a:r>
          </a:p>
          <a:p>
            <a:pPr algn="ctr" hangingPunct="0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REMISE DES PRIX du STANDARD</a:t>
            </a:r>
          </a:p>
        </p:txBody>
      </p:sp>
      <p:pic>
        <p:nvPicPr>
          <p:cNvPr id="6" name="Afbeelding 5" descr="Afbeelding met vogel, duif&#10;&#10;Automatisch gegenereerde beschrijving">
            <a:extLst>
              <a:ext uri="{FF2B5EF4-FFF2-40B4-BE49-F238E27FC236}">
                <a16:creationId xmlns:a16="http://schemas.microsoft.com/office/drawing/2014/main" id="{9090D049-296A-0A83-A059-5764DA85F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5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9459E78-5227-A52D-714B-54A759648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E71CDBC-5BCA-4066-8329-9DF2EEB38F83}"/>
              </a:ext>
            </a:extLst>
          </p:cNvPr>
          <p:cNvSpPr txBox="1"/>
          <p:nvPr/>
        </p:nvSpPr>
        <p:spPr>
          <a:xfrm>
            <a:off x="2423591" y="176738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PRIJSUITREIKING van de STANDAARD</a:t>
            </a:r>
          </a:p>
          <a:p>
            <a:pPr algn="ctr" hangingPunct="0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REMISE DES PRIX du STANDARD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B5C7920-E93A-88FF-596C-EA825C5234B7}"/>
              </a:ext>
            </a:extLst>
          </p:cNvPr>
          <p:cNvSpPr txBox="1"/>
          <p:nvPr/>
        </p:nvSpPr>
        <p:spPr>
          <a:xfrm>
            <a:off x="2361911" y="1403956"/>
            <a:ext cx="42105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>
                <a:solidFill>
                  <a:srgbClr val="7030A0"/>
                </a:solidFill>
                <a:latin typeface="+mj-lt"/>
              </a:rPr>
              <a:t>Categorie Show</a:t>
            </a:r>
          </a:p>
          <a:p>
            <a:endParaRPr lang="nl-BE" sz="1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1. Martens Tony</a:t>
            </a:r>
          </a:p>
          <a:p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2. 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Clymans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Carine</a:t>
            </a:r>
          </a:p>
          <a:p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     3. 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Dusar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Anne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D6B6584-8B78-32B1-8BB6-3B07CBE501FC}"/>
              </a:ext>
            </a:extLst>
          </p:cNvPr>
          <p:cNvSpPr txBox="1"/>
          <p:nvPr/>
        </p:nvSpPr>
        <p:spPr>
          <a:xfrm>
            <a:off x="2423591" y="3988702"/>
            <a:ext cx="539038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>
                <a:solidFill>
                  <a:srgbClr val="7030A0"/>
                </a:solidFill>
                <a:latin typeface="+mj-lt"/>
              </a:rPr>
              <a:t>Categorie Show  - mooiste duif</a:t>
            </a:r>
          </a:p>
          <a:p>
            <a:endParaRPr lang="nl-BE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Martens Tony</a:t>
            </a:r>
          </a:p>
        </p:txBody>
      </p:sp>
      <p:pic>
        <p:nvPicPr>
          <p:cNvPr id="12" name="Afbeelding 11" descr="Afbeelding met vogel, duif, Duiven, snavel&#10;&#10;Automatisch gegenereerde beschrijving">
            <a:extLst>
              <a:ext uri="{FF2B5EF4-FFF2-40B4-BE49-F238E27FC236}">
                <a16:creationId xmlns:a16="http://schemas.microsoft.com/office/drawing/2014/main" id="{CC38FC60-AB49-8B46-B04A-DF5B07D1F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6" y="2725153"/>
            <a:ext cx="1461660" cy="1096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Afbeelding 13" descr="Afbeelding met vogel, duif, snavel, Duiven&#10;&#10;Automatisch gegenereerde beschrijving">
            <a:extLst>
              <a:ext uri="{FF2B5EF4-FFF2-40B4-BE49-F238E27FC236}">
                <a16:creationId xmlns:a16="http://schemas.microsoft.com/office/drawing/2014/main" id="{4DC10D02-BC75-F55D-C188-82AAB7366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8" y="5604044"/>
            <a:ext cx="1495068" cy="1121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Afbeelding 15" descr="Afbeelding met vogel, duif, Duiven, snavel&#10;&#10;Automatisch gegenereerde beschrijving">
            <a:extLst>
              <a:ext uri="{FF2B5EF4-FFF2-40B4-BE49-F238E27FC236}">
                <a16:creationId xmlns:a16="http://schemas.microsoft.com/office/drawing/2014/main" id="{01B8A377-2998-8693-F1D3-6C87932A6F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5" y="4193629"/>
            <a:ext cx="1461661" cy="1096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Afbeelding 17" descr="Afbeelding met vogel, duif, Duiven, Holenduif&#10;&#10;Automatisch gegenereerde beschrijving">
            <a:extLst>
              <a:ext uri="{FF2B5EF4-FFF2-40B4-BE49-F238E27FC236}">
                <a16:creationId xmlns:a16="http://schemas.microsoft.com/office/drawing/2014/main" id="{CF2D064F-B4AF-C67C-AF59-15A4E968E4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6" y="1253956"/>
            <a:ext cx="1461661" cy="1096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fbeelding 2" descr="Afbeelding met vogel, duif, Duiven, Holenduif&#10;&#10;Automatisch gegenereerde beschrijving">
            <a:extLst>
              <a:ext uri="{FF2B5EF4-FFF2-40B4-BE49-F238E27FC236}">
                <a16:creationId xmlns:a16="http://schemas.microsoft.com/office/drawing/2014/main" id="{4AB8E746-ED05-436A-B802-87718E8F50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326" y="3821400"/>
            <a:ext cx="3477876" cy="2608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596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persoon, kleding, glimlach, pak&#10;&#10;Automatisch gegenereerde beschrijving">
            <a:extLst>
              <a:ext uri="{FF2B5EF4-FFF2-40B4-BE49-F238E27FC236}">
                <a16:creationId xmlns:a16="http://schemas.microsoft.com/office/drawing/2014/main" id="{D5BA3E56-8373-D642-6569-626B60A32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9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" name="Afbeelding 9" descr="Afbeelding met kleding, persoon, glimlach, person&#10;&#10;Automatisch gegenereerde beschrijving">
            <a:extLst>
              <a:ext uri="{FF2B5EF4-FFF2-40B4-BE49-F238E27FC236}">
                <a16:creationId xmlns:a16="http://schemas.microsoft.com/office/drawing/2014/main" id="{14BF9BA4-EB3B-82F4-3E50-0561975A5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4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9459E78-5227-A52D-714B-54A759648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E71CDBC-5BCA-4066-8329-9DF2EEB38F83}"/>
              </a:ext>
            </a:extLst>
          </p:cNvPr>
          <p:cNvSpPr txBox="1"/>
          <p:nvPr/>
        </p:nvSpPr>
        <p:spPr>
          <a:xfrm>
            <a:off x="2423592" y="115094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PRIJSUITREIKING van de STANDAARD</a:t>
            </a:r>
          </a:p>
          <a:p>
            <a:pPr algn="ctr" hangingPunct="0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REMISE DES PRIX du STANDARD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B5C7920-E93A-88FF-596C-EA825C5234B7}"/>
              </a:ext>
            </a:extLst>
          </p:cNvPr>
          <p:cNvSpPr txBox="1"/>
          <p:nvPr/>
        </p:nvSpPr>
        <p:spPr>
          <a:xfrm>
            <a:off x="2399887" y="1192312"/>
            <a:ext cx="4296369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>
                <a:solidFill>
                  <a:srgbClr val="7030A0"/>
                </a:solidFill>
                <a:latin typeface="+mj-lt"/>
              </a:rPr>
              <a:t>Categorie Sport </a:t>
            </a:r>
          </a:p>
          <a:p>
            <a:endParaRPr lang="nl-BE" sz="1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1. Michiels Jordy</a:t>
            </a:r>
          </a:p>
          <a:p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2. Penne Bert</a:t>
            </a:r>
          </a:p>
          <a:p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3. 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Roelandt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Danny</a:t>
            </a:r>
          </a:p>
          <a:p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4. Martens Tony</a:t>
            </a:r>
          </a:p>
          <a:p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5. 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Duelen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theo</a:t>
            </a:r>
            <a:endParaRPr lang="nl-BE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6. Rans Alex  </a:t>
            </a:r>
          </a:p>
        </p:txBody>
      </p:sp>
      <p:pic>
        <p:nvPicPr>
          <p:cNvPr id="8" name="Afbeelding 7" descr="Afbeelding met vogel, duif, snavel, Duiven&#10;&#10;Automatisch gegenereerde beschrijving">
            <a:extLst>
              <a:ext uri="{FF2B5EF4-FFF2-40B4-BE49-F238E27FC236}">
                <a16:creationId xmlns:a16="http://schemas.microsoft.com/office/drawing/2014/main" id="{B3DD9F05-3B1F-BDA2-6A32-4B1049164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1" y="1162605"/>
            <a:ext cx="1585844" cy="1189383"/>
          </a:xfrm>
          <a:prstGeom prst="round2DiagRect">
            <a:avLst>
              <a:gd name="adj1" fmla="val 16667"/>
              <a:gd name="adj2" fmla="val 1166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Afbeelding 10" descr="Afbeelding met vogel, duif, snavel, Duiven&#10;&#10;Automatisch gegenereerde beschrijving">
            <a:extLst>
              <a:ext uri="{FF2B5EF4-FFF2-40B4-BE49-F238E27FC236}">
                <a16:creationId xmlns:a16="http://schemas.microsoft.com/office/drawing/2014/main" id="{B48A65D2-7907-49EC-B260-26FC9F0ABB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6" y="2595736"/>
            <a:ext cx="1585844" cy="1189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Afbeelding 14" descr="Afbeelding met vogel, duif, overdekt, snavel&#10;&#10;Automatisch gegenereerde beschrijving">
            <a:extLst>
              <a:ext uri="{FF2B5EF4-FFF2-40B4-BE49-F238E27FC236}">
                <a16:creationId xmlns:a16="http://schemas.microsoft.com/office/drawing/2014/main" id="{664C1354-11C0-7F3B-25A8-0812ACD50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2" y="4009866"/>
            <a:ext cx="1609548" cy="1207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Afbeelding 18" descr="Afbeelding met vogel, duif, Duiven, Holenduif&#10;&#10;Automatisch gegenereerde beschrijving">
            <a:extLst>
              <a:ext uri="{FF2B5EF4-FFF2-40B4-BE49-F238E27FC236}">
                <a16:creationId xmlns:a16="http://schemas.microsoft.com/office/drawing/2014/main" id="{5C3E8595-98F3-9281-0529-8DE274B66B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0" y="5459551"/>
            <a:ext cx="1562140" cy="1171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001C27-A477-BDA5-A144-8A27E4EAB415}"/>
              </a:ext>
            </a:extLst>
          </p:cNvPr>
          <p:cNvSpPr txBox="1"/>
          <p:nvPr/>
        </p:nvSpPr>
        <p:spPr>
          <a:xfrm>
            <a:off x="2238787" y="4916408"/>
            <a:ext cx="549400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dirty="0">
                <a:solidFill>
                  <a:srgbClr val="7030A0"/>
                </a:solidFill>
                <a:latin typeface="+mj-lt"/>
              </a:rPr>
              <a:t>Categorie Sport  - mooiste duif</a:t>
            </a:r>
          </a:p>
          <a:p>
            <a:endParaRPr lang="nl-BE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Michiels Jordy</a:t>
            </a:r>
          </a:p>
        </p:txBody>
      </p:sp>
      <p:pic>
        <p:nvPicPr>
          <p:cNvPr id="9" name="Afbeelding 8" descr="Afbeelding met vogel, duif, Duiven, Holenduif&#10;&#10;Automatisch gegenereerde beschrijving">
            <a:extLst>
              <a:ext uri="{FF2B5EF4-FFF2-40B4-BE49-F238E27FC236}">
                <a16:creationId xmlns:a16="http://schemas.microsoft.com/office/drawing/2014/main" id="{7A795201-A2B5-251A-CD56-4A56AB825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30" y="3785119"/>
            <a:ext cx="3443032" cy="2582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19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glimlach&#10;&#10;Automatisch gegenereerde beschrijving">
            <a:extLst>
              <a:ext uri="{FF2B5EF4-FFF2-40B4-BE49-F238E27FC236}">
                <a16:creationId xmlns:a16="http://schemas.microsoft.com/office/drawing/2014/main" id="{78CDAAD2-6098-169F-BEC6-16963B7B3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glimlach, pak&#10;&#10;Automatisch gegenereerde beschrijving">
            <a:extLst>
              <a:ext uri="{FF2B5EF4-FFF2-40B4-BE49-F238E27FC236}">
                <a16:creationId xmlns:a16="http://schemas.microsoft.com/office/drawing/2014/main" id="{65519D36-7CC7-E393-94C6-8C2B2B5BC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3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59E8BE3-EBB0-7979-A45F-5BCF64E839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9336" y="260648"/>
            <a:ext cx="11881319" cy="1828800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WERELDKAMPIOENSCHAP JEUGD MIRA 2022</a:t>
            </a:r>
            <a:br>
              <a:rPr lang="fr-FR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 CHAMPIONNAT du MONDE JEUNESSE MIRA 2022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15480" y="5373216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Zaterdag/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Samedi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11.11.2023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5343503-8AFE-84E7-99FF-E53843367102}"/>
              </a:ext>
            </a:extLst>
          </p:cNvPr>
          <p:cNvSpPr txBox="1"/>
          <p:nvPr/>
        </p:nvSpPr>
        <p:spPr>
          <a:xfrm>
            <a:off x="1991544" y="2852936"/>
            <a:ext cx="8352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rgbClr val="002060"/>
                </a:solidFill>
              </a:rPr>
              <a:t>3de / 3me Vercammen Jos 		</a:t>
            </a:r>
            <a:r>
              <a:rPr lang="nl-BE" sz="3200" b="1" dirty="0" err="1">
                <a:solidFill>
                  <a:srgbClr val="002060"/>
                </a:solidFill>
              </a:rPr>
              <a:t>Vremde</a:t>
            </a:r>
            <a:br>
              <a:rPr lang="nl-BE" sz="3200" b="1" dirty="0">
                <a:solidFill>
                  <a:srgbClr val="002060"/>
                </a:solidFill>
              </a:rPr>
            </a:br>
            <a:r>
              <a:rPr lang="nl-BE" sz="3200" b="1" dirty="0">
                <a:solidFill>
                  <a:srgbClr val="002060"/>
                </a:solidFill>
              </a:rPr>
              <a:t>		</a:t>
            </a:r>
          </a:p>
          <a:p>
            <a:endParaRPr lang="nl-BE" sz="3200" b="1" dirty="0">
              <a:solidFill>
                <a:srgbClr val="002060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0F6CADF-2DA9-47CA-5782-3870FA2759D5}"/>
              </a:ext>
            </a:extLst>
          </p:cNvPr>
          <p:cNvSpPr txBox="1"/>
          <p:nvPr/>
        </p:nvSpPr>
        <p:spPr>
          <a:xfrm>
            <a:off x="3851443" y="1824860"/>
            <a:ext cx="448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Asduiven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– As-</a:t>
            </a: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pigeons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417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83A8313-75CF-57E0-4079-02A2F557C4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2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D754A59-1155-7926-97D8-6C190B4AC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70175" y="260648"/>
            <a:ext cx="7851648" cy="1828800"/>
          </a:xfrm>
        </p:spPr>
        <p:txBody>
          <a:bodyPr anchor="ctr" anchorCtr="0"/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Nationale Dagen KBDB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Journées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Nationales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 RFCB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15480" y="5373216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Zaterdag/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Samedi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11.11.2023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Nekkerhal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MECHELEN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E71CDBC-5BCA-4066-8329-9DF2EEB38F83}"/>
              </a:ext>
            </a:extLst>
          </p:cNvPr>
          <p:cNvSpPr txBox="1"/>
          <p:nvPr/>
        </p:nvSpPr>
        <p:spPr>
          <a:xfrm>
            <a:off x="551384" y="2654114"/>
            <a:ext cx="11305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nl-BE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NATIONALE KAMPIOENSCHAPPEN 2023</a:t>
            </a:r>
          </a:p>
          <a:p>
            <a:pPr algn="ctr" hangingPunct="0"/>
            <a:r>
              <a:rPr lang="nl-BE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CHAMPIONNATS NATIONAUX 2023</a:t>
            </a:r>
          </a:p>
        </p:txBody>
      </p:sp>
      <p:pic>
        <p:nvPicPr>
          <p:cNvPr id="6" name="Afbeelding 5" descr="Afbeelding met in een lijn opgesteld, lijn&#10;&#10;Automatisch gegenereerde beschrijving">
            <a:extLst>
              <a:ext uri="{FF2B5EF4-FFF2-40B4-BE49-F238E27FC236}">
                <a16:creationId xmlns:a16="http://schemas.microsoft.com/office/drawing/2014/main" id="{D868C043-739A-E8D0-3A36-CFFD109C64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0"/>
          <a:stretch/>
        </p:blipFill>
        <p:spPr>
          <a:xfrm>
            <a:off x="1" y="5085184"/>
            <a:ext cx="3679330" cy="175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 descr="Afbeelding met in een lijn opgesteld, lijn&#10;&#10;Automatisch gegenereerde beschrijving">
            <a:extLst>
              <a:ext uri="{FF2B5EF4-FFF2-40B4-BE49-F238E27FC236}">
                <a16:creationId xmlns:a16="http://schemas.microsoft.com/office/drawing/2014/main" id="{41D21525-938D-326A-3FBE-7ABD9BD9C0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0"/>
          <a:stretch/>
        </p:blipFill>
        <p:spPr>
          <a:xfrm flipH="1">
            <a:off x="8512670" y="5088465"/>
            <a:ext cx="3679330" cy="175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547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0590" y="-297"/>
            <a:ext cx="5230821" cy="685859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ALGEMEEN KAMPIOENSCHAP 2023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CHAMPIONNAT GENERAL 2023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60256" y="3491831"/>
            <a:ext cx="7037555" cy="318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Donckers Johan		Grobbendonk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Thoné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	As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Bours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Peter			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Averbode</a:t>
            </a:r>
            <a:endParaRPr lang="nl-BE" sz="15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Caro Jean-Marc		Verviers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Casteleyn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Van Parijs		Zwevezele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buFont typeface="+mj-lt"/>
              <a:buAutoNum type="arabicPeriod" startAt="4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Noel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Willockx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Baasrode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654160" y="1366456"/>
            <a:ext cx="7978344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Harchies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Christian &amp;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Cyriel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Warchin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Limbourg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Erik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Brussegem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Pierre Roger &amp; David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Bossut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-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Gottechain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2428912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1818878"/>
            <a:ext cx="511476" cy="6948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97" y="1229094"/>
            <a:ext cx="511358" cy="69464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29658D2-0C2E-47BD-BDDF-44EEB50386F1}"/>
              </a:ext>
            </a:extLst>
          </p:cNvPr>
          <p:cNvSpPr txBox="1"/>
          <p:nvPr/>
        </p:nvSpPr>
        <p:spPr>
          <a:xfrm>
            <a:off x="6168008" y="3462709"/>
            <a:ext cx="6120680" cy="318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342900" indent="-342900">
              <a:spcBef>
                <a:spcPts val="600"/>
              </a:spcBef>
              <a:buFont typeface="+mj-lt"/>
              <a:buAutoNum type="arabicPeriod" startAt="4"/>
              <a:defRPr sz="1400" b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defRPr>
            </a:lvl1pPr>
          </a:lstStyle>
          <a:p>
            <a:pPr marL="0" indent="0">
              <a:lnSpc>
                <a:spcPct val="200000"/>
              </a:lnSpc>
              <a:buNone/>
            </a:pPr>
            <a:r>
              <a:rPr lang="nl-BE" sz="1500" dirty="0"/>
              <a:t>10. </a:t>
            </a:r>
            <a:r>
              <a:rPr lang="nl-BE" sz="1500" dirty="0" err="1"/>
              <a:t>Luyckx</a:t>
            </a:r>
            <a:r>
              <a:rPr lang="nl-BE" sz="1500" dirty="0"/>
              <a:t> </a:t>
            </a:r>
            <a:r>
              <a:rPr lang="nl-BE" sz="1500" dirty="0" err="1"/>
              <a:t>Raf</a:t>
            </a:r>
            <a:r>
              <a:rPr lang="nl-BE" sz="1500" dirty="0"/>
              <a:t> &amp; Lars		Geel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BE" sz="1500" dirty="0"/>
              <a:t>11. </a:t>
            </a:r>
            <a:r>
              <a:rPr lang="nl-BE" sz="1500" dirty="0" err="1"/>
              <a:t>Klingeleers</a:t>
            </a:r>
            <a:r>
              <a:rPr lang="nl-BE" sz="1500" dirty="0"/>
              <a:t> Davy		</a:t>
            </a:r>
            <a:r>
              <a:rPr lang="nl-BE" sz="1500" dirty="0" err="1"/>
              <a:t>Neeroeteren</a:t>
            </a:r>
            <a:endParaRPr lang="nl-BE" sz="1500" dirty="0"/>
          </a:p>
          <a:p>
            <a:pPr marL="0" indent="0">
              <a:lnSpc>
                <a:spcPct val="200000"/>
              </a:lnSpc>
              <a:buNone/>
            </a:pPr>
            <a:r>
              <a:rPr lang="nl-BE" sz="1500" dirty="0"/>
              <a:t>12. Norman Nicolas &amp; Filip	Knokke-Heist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BE" sz="1500" dirty="0"/>
              <a:t>13. Van De Walle M. &amp; F.		</a:t>
            </a:r>
            <a:r>
              <a:rPr lang="nl-BE" sz="1500" dirty="0" err="1"/>
              <a:t>Munkzwalm</a:t>
            </a:r>
            <a:endParaRPr lang="nl-BE" sz="1500" dirty="0"/>
          </a:p>
          <a:p>
            <a:pPr marL="0" indent="0">
              <a:lnSpc>
                <a:spcPct val="200000"/>
              </a:lnSpc>
              <a:buNone/>
            </a:pPr>
            <a:r>
              <a:rPr lang="nl-BE" sz="1500" dirty="0"/>
              <a:t>14. </a:t>
            </a:r>
            <a:r>
              <a:rPr lang="nl-BE" sz="1500" dirty="0" err="1"/>
              <a:t>Ampe</a:t>
            </a:r>
            <a:r>
              <a:rPr lang="nl-BE" sz="1500" dirty="0"/>
              <a:t> Alexander		</a:t>
            </a:r>
            <a:r>
              <a:rPr lang="nl-BE" sz="1500" dirty="0" err="1"/>
              <a:t>Zedelgemem</a:t>
            </a:r>
            <a:endParaRPr lang="nl-BE" sz="1500" dirty="0"/>
          </a:p>
          <a:p>
            <a:pPr marL="0" indent="0">
              <a:lnSpc>
                <a:spcPct val="200000"/>
              </a:lnSpc>
              <a:buNone/>
            </a:pPr>
            <a:r>
              <a:rPr lang="nl-BE" sz="1500" dirty="0"/>
              <a:t>15. </a:t>
            </a:r>
            <a:r>
              <a:rPr lang="nl-BE" dirty="0" err="1"/>
              <a:t>Canion</a:t>
            </a:r>
            <a:r>
              <a:rPr lang="nl-BE" dirty="0"/>
              <a:t> - </a:t>
            </a:r>
            <a:r>
              <a:rPr lang="nl-BE" dirty="0" err="1"/>
              <a:t>Sobkowiak</a:t>
            </a:r>
            <a:r>
              <a:rPr lang="nl-BE" sz="1500" dirty="0"/>
              <a:t>		</a:t>
            </a:r>
            <a:r>
              <a:rPr lang="nl-BE" sz="1500" dirty="0" err="1"/>
              <a:t>Wasmes</a:t>
            </a:r>
            <a:endParaRPr lang="nl-BE" sz="1500" dirty="0"/>
          </a:p>
        </p:txBody>
      </p:sp>
      <p:pic>
        <p:nvPicPr>
          <p:cNvPr id="22530" name="Picture 2" descr="Vuurwerk Plaatjes en Animatie GIFs » Animaatjes.nl">
            <a:extLst>
              <a:ext uri="{FF2B5EF4-FFF2-40B4-BE49-F238E27FC236}">
                <a16:creationId xmlns:a16="http://schemas.microsoft.com/office/drawing/2014/main" id="{955354D7-A232-5E55-A442-E5B279AE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98" y="94752"/>
            <a:ext cx="3049772" cy="284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9735E0B5-7058-AC8D-9F0C-4AFD74AB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09" y="21801"/>
            <a:ext cx="2989482" cy="29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Fireworks - Jitter.Bug.Girl, firework , purple , gif - Free animated GIF -  PicMix">
            <a:extLst>
              <a:ext uri="{FF2B5EF4-FFF2-40B4-BE49-F238E27FC236}">
                <a16:creationId xmlns:a16="http://schemas.microsoft.com/office/drawing/2014/main" id="{58792A2C-D1D2-02B2-0740-86172D1EF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5" y="1333889"/>
            <a:ext cx="1637256" cy="15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19513106 : Free Download, Borrow, and Streaming : Internet Archive">
            <a:extLst>
              <a:ext uri="{FF2B5EF4-FFF2-40B4-BE49-F238E27FC236}">
                <a16:creationId xmlns:a16="http://schemas.microsoft.com/office/drawing/2014/main" id="{3758ADA6-C379-46C1-67E5-6B6FBD47A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47" y="358508"/>
            <a:ext cx="2831750" cy="195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80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persoon, kleding, person, glimlach&#10;&#10;Automatisch gegenereerde beschrijving">
            <a:extLst>
              <a:ext uri="{FF2B5EF4-FFF2-40B4-BE49-F238E27FC236}">
                <a16:creationId xmlns:a16="http://schemas.microsoft.com/office/drawing/2014/main" id="{EC2B4EEE-6BFA-DF0E-63FC-DCF4481894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-5596" r="17500" b="31100"/>
          <a:stretch/>
        </p:blipFill>
        <p:spPr>
          <a:xfrm>
            <a:off x="-126102" y="-499047"/>
            <a:ext cx="12444204" cy="745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9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ak, person&#10;&#10;Automatisch gegenereerde beschrijving">
            <a:extLst>
              <a:ext uri="{FF2B5EF4-FFF2-40B4-BE49-F238E27FC236}">
                <a16:creationId xmlns:a16="http://schemas.microsoft.com/office/drawing/2014/main" id="{A32FCBC3-66E5-11A1-4F12-2DA12C0AC9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0" y="-363327"/>
            <a:ext cx="12192000" cy="73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6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JEUGD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JEUNESSE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Lambrechts Brent	    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Niel &amp; Mats	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Wambeek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Huyzentruyt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Fourneau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Moen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Vandenberghe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Arno	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Ophasselt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Coosemans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    Beauvechain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Lannoo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Georg &amp; Maxim	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Lievegem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Schreurs Laurens &amp; Alexander Koersel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Briers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Britte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                    Kermt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Moonen Joren	                      Lichtaart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Jobbe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                    Retie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Bailleur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Guillaume	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Vlamertinge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Decuyper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Stan	                      Kaprijke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Meldgaard - M &amp; C	    Westmalle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Staveaux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Jean-Baptiste	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Glons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3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Uytterhoeven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Mirthe &amp;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Maithé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Opglabbeek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Marsille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Hadrien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                    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Ophain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-Bois-Seigneur-Isaac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Ingels Rogier	                       Laarne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285480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1675446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1085634"/>
            <a:ext cx="417635" cy="56732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Isaac Bo		Zwevegem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Filipovics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Adela en Daniël	Liedekerke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Saenen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Jasper &amp; Jarne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Houtvenne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Cloet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Ine		Kortemark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Reeth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Nivard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Sint-Katelijne-Waver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Daenen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Viktor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Velm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Lenaers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Janick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Bilzen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Alaerts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Jonah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Noah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Kwaadmechelen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Flasse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Samuel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Audregnies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VDB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Zulzeke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Reyskens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Yarne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Eigenbilzen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Despierre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Maxence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Rongy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Kersten Logan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Ampsin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772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0589" y="0"/>
            <a:ext cx="5230821" cy="6858594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383089" y="3573016"/>
            <a:ext cx="7753471" cy="361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Van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Laere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Stijn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Huise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(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Kruisem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Broeckx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Niels	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Van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Cutsem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Jens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Idegem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Putman Mathias		Zwevegem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Laurent Steven		La Louvière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Rego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Daan		Nieuwerkerken (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Limb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Bailleur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Guillaume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Vlamertinge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el 3"/>
          <p:cNvSpPr>
            <a:spLocks noGrp="1"/>
          </p:cNvSpPr>
          <p:nvPr>
            <p:ph type="ctrTitle"/>
          </p:nvPr>
        </p:nvSpPr>
        <p:spPr>
          <a:xfrm>
            <a:off x="1991544" y="0"/>
            <a:ext cx="8139680" cy="1368152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Nationaal Criterium JEUGDCLUBS 2023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Critérium National CLUBS des JEUNES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524000" y="134076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rgbClr val="002060"/>
                </a:solidFill>
              </a:rPr>
              <a:t>CATEGORIE van </a:t>
            </a:r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22 tot 35 jaar</a:t>
            </a:r>
            <a:r>
              <a:rPr lang="nl-BE" sz="2400" b="1" dirty="0">
                <a:solidFill>
                  <a:srgbClr val="002060"/>
                </a:solidFill>
              </a:rPr>
              <a:t>/CATEGORIE de </a:t>
            </a:r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22 à 35 </a:t>
            </a:r>
            <a:r>
              <a:rPr lang="nl-BE" sz="2400" b="1" dirty="0" err="1">
                <a:solidFill>
                  <a:srgbClr val="002060"/>
                </a:solidFill>
                <a:latin typeface="Elephant" pitchFamily="18" charset="0"/>
              </a:rPr>
              <a:t>ans</a:t>
            </a:r>
            <a:endParaRPr lang="nl-BE" sz="2400" b="1" dirty="0">
              <a:solidFill>
                <a:srgbClr val="002060"/>
              </a:solidFill>
              <a:latin typeface="Elephant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A0711D-7FF3-83F8-7A7A-C27680F14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6" y="3115610"/>
            <a:ext cx="417731" cy="5674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19D1BCF-5B8E-18AB-3CED-460A317DA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6" y="2505576"/>
            <a:ext cx="417731" cy="5674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068859-2561-B157-DD1E-4388AFCCE7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3" y="1915764"/>
            <a:ext cx="417635" cy="56732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B1E5397-68EA-1F1B-61CE-382172C0C8FD}"/>
              </a:ext>
            </a:extLst>
          </p:cNvPr>
          <p:cNvSpPr txBox="1"/>
          <p:nvPr/>
        </p:nvSpPr>
        <p:spPr>
          <a:xfrm>
            <a:off x="3383089" y="1859920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Marsille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Hadrien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Ophain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-Bois-Seigneur-Isaac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Motton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Frederik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Neerheylissem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Rondags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Gert		Grote-Spouwen</a:t>
            </a:r>
          </a:p>
        </p:txBody>
      </p:sp>
    </p:spTree>
    <p:extLst>
      <p:ext uri="{BB962C8B-B14F-4D97-AF65-F5344CB8AC3E}">
        <p14:creationId xmlns:p14="http://schemas.microsoft.com/office/powerpoint/2010/main" val="330891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glimlach, person&#10;&#10;Automatisch gegenereerde beschrijving">
            <a:extLst>
              <a:ext uri="{FF2B5EF4-FFF2-40B4-BE49-F238E27FC236}">
                <a16:creationId xmlns:a16="http://schemas.microsoft.com/office/drawing/2014/main" id="{42EF927F-679F-F7C1-4B8E-7F3A05805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>
          <a:xfrm>
            <a:off x="0" y="-192284"/>
            <a:ext cx="12192000" cy="72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9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SNELHEID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VITESSE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Janssens Mark		Linkhout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Vrancken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Berden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Lommelen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Frans		Geel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Nueten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François	Herentals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Welkenhuysen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Koersel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Lismont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	Bekkevoort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Ploemmen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José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Cérexhe-Heuseux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Steenaerts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Willy		Lummen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Vanthorre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Stefaan	Torhout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Hendrix Albert		Meeuwen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Roelstraete Philip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Ooigem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Janssens Mark		Linkhout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Claes Eddy		Kortenaken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Belckx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Eric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Massenhoven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Bulck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Dirk		Grobbendonk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Vrancken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Berden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Nueten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François		Herentals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285480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1675446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1085634"/>
            <a:ext cx="417635" cy="56732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Van Camp Julien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Wilrijk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Philippens Pierre		's Gravenvoeren</a:t>
            </a:r>
          </a:p>
          <a:p>
            <a:pPr>
              <a:lnSpc>
                <a:spcPct val="150000"/>
              </a:lnSpc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Broeckx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Leo - Van Hees	Oud-Turnhout</a:t>
            </a:r>
          </a:p>
          <a:p>
            <a:pPr>
              <a:lnSpc>
                <a:spcPct val="150000"/>
              </a:lnSpc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Steenaerts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Willy		Lummen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Janssens Mark		Linkhout</a:t>
            </a:r>
          </a:p>
          <a:p>
            <a:pPr>
              <a:lnSpc>
                <a:spcPct val="150000"/>
              </a:lnSpc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Vrancken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Berden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Vansant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Ludo		Geel</a:t>
            </a:r>
          </a:p>
          <a:p>
            <a:pPr>
              <a:lnSpc>
                <a:spcPct val="150000"/>
              </a:lnSpc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Arnols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Leon		Kortessem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Janssens Mark		Linkhout</a:t>
            </a:r>
          </a:p>
          <a:p>
            <a:pPr>
              <a:lnSpc>
                <a:spcPct val="150000"/>
              </a:lnSpc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Bultynck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Timmy		Menen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Winter Marc		Sint-Katelijne-Waver</a:t>
            </a:r>
          </a:p>
          <a:p>
            <a:pPr>
              <a:lnSpc>
                <a:spcPct val="150000"/>
              </a:lnSpc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Mahmoud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Ahmed		Turnhout</a:t>
            </a:r>
          </a:p>
          <a:p>
            <a:pPr>
              <a:lnSpc>
                <a:spcPct val="150000"/>
              </a:lnSpc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Verhestraeten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Sylvain	Herentals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756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glimlach, Menselijk gezicht&#10;&#10;Automatisch gegenereerde beschrijving">
            <a:extLst>
              <a:ext uri="{FF2B5EF4-FFF2-40B4-BE49-F238E27FC236}">
                <a16:creationId xmlns:a16="http://schemas.microsoft.com/office/drawing/2014/main" id="{AE644923-E6E7-3D53-C839-6FF03A567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Afbeelding 4" descr="Afbeelding met kleding, persoon, glimlach, Menselijk gezicht&#10;&#10;Automatisch gegenereerde beschrijving">
            <a:extLst>
              <a:ext uri="{FF2B5EF4-FFF2-40B4-BE49-F238E27FC236}">
                <a16:creationId xmlns:a16="http://schemas.microsoft.com/office/drawing/2014/main" id="{C433B608-EF9E-3A8E-0E43-DA6D46C89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5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groep, overdekt&#10;&#10;Automatisch gegenereerde beschrijving">
            <a:extLst>
              <a:ext uri="{FF2B5EF4-FFF2-40B4-BE49-F238E27FC236}">
                <a16:creationId xmlns:a16="http://schemas.microsoft.com/office/drawing/2014/main" id="{DF99135F-5790-7A3E-B15B-D0CDE55349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-43582" y="-218203"/>
            <a:ext cx="12235582" cy="707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6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SNELHEID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VITESSE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Ante &amp; Tom	Sint-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Katherina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Lombeek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Helleputte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Guy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Strijpen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Grammet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	Kortrijk-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Dutsel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Stakenborg Peter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Neeroeteren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Agten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Robert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Hechtel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Huygens Henri		Ham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Mariën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Dirk		Kapellen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Hendrix Albert		Meeuwen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Panis Johny		Herentals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Niel &amp; Mats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Wambeek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Marsille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Hadrien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Ophain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-Bois-Seigneur-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Isaa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Adami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		</a:t>
            </a: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Meerhout</a:t>
            </a:r>
            <a:endParaRPr lang="fr-FR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Schroeven-Steveninck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Molenstede</a:t>
            </a:r>
            <a:endParaRPr lang="fr-FR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Cirier - Ruelle			</a:t>
            </a: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Sirault</a:t>
            </a:r>
            <a:endParaRPr lang="fr-FR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21822" y="2841721"/>
            <a:ext cx="7130962" cy="4474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Stakenborg Peter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Neeroeteren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Motton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Frederik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Neerheylissem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Vermeerbergen-Wilms	Mol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Schepmans Erwin		Grazen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Hensen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Mentior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Aubel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Nechelput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Cornet	Kester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De Keyser Thierry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Vosselare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Team Schroeven-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Molenstede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Delbaere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Sampers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Menen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Claeskens Jo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Wolvertem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Houcke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Aland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Roland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J.Stambruges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Bernaerts André		Bunsbeek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Terryn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Nico		Keerbergen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0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glimlach, person&#10;&#10;Automatisch gegenereerde beschrijving">
            <a:extLst>
              <a:ext uri="{FF2B5EF4-FFF2-40B4-BE49-F238E27FC236}">
                <a16:creationId xmlns:a16="http://schemas.microsoft.com/office/drawing/2014/main" id="{88B0127F-0B88-33E2-F516-21A29D16E4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4850" r="14300" b="2751"/>
          <a:stretch/>
        </p:blipFill>
        <p:spPr>
          <a:xfrm>
            <a:off x="1315368" y="-430593"/>
            <a:ext cx="9561264" cy="771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9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groep, overdekt&#10;&#10;Automatisch gegenereerde beschrijving">
            <a:extLst>
              <a:ext uri="{FF2B5EF4-FFF2-40B4-BE49-F238E27FC236}">
                <a16:creationId xmlns:a16="http://schemas.microsoft.com/office/drawing/2014/main" id="{BF42742A-D23A-3B4D-6782-EDDC190A91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-43020" y="166328"/>
            <a:ext cx="1223502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1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SNELHEID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VITESSE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Chiacchietta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Paolo	Quaregnon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Chiacchietta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Paolo	Quaregnon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Grammet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	Kortrijk-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Dutsel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Nechelput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Cornet	Kester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Deroux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Mesvin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Oostens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Arthur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Wanfercée-Baulet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Verelst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Gustaaf		Ravels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Mees Jan		Heverlee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Marit Christophe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Corroy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-Grand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Chiacchietta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Paolo	Quaregnon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Vooren Philippe	Sombreffe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Nechelput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Cornet	Kester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Helleputte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Guy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Strijpen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Oostens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Arthur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Wanfercée-Baulet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Goemaere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Jose &amp; Gustave		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Havinnes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Houcke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Aland - Roland Johanna	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Stambruges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Uytterhoeven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Mirthe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Maithé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Opglabbeek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Deroux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Mesvin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Letellier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Tourinnes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-la-Grosse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Huygens Henri		Ham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Vanderschelden Dirk	Mater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Antoine Jean-Claude	Saint-Martin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Van Roy Michel		Leopoldsburg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Hensen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Mentior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Aubel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Adami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Meerhout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Seghers Paul &amp; Bart	Sint-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Goriks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-Oudenhove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Petermans Olivier		Lens-Saint-Remy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488593-EB8B-44C7-BC03-E06C45783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2284335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A20F0E-007F-4CE5-BB11-D3E428CF5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69" y="1674301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3FC22CB-4CDC-429F-8B6D-F1FFD324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1084489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4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glimlach, person&#10;&#10;Automatisch gegenereerde beschrijving">
            <a:extLst>
              <a:ext uri="{FF2B5EF4-FFF2-40B4-BE49-F238E27FC236}">
                <a16:creationId xmlns:a16="http://schemas.microsoft.com/office/drawing/2014/main" id="{82157044-5D76-2FFA-23CA-86F52E7E08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3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groep, person&#10;&#10;Automatisch gegenereerde beschrijving">
            <a:extLst>
              <a:ext uri="{FF2B5EF4-FFF2-40B4-BE49-F238E27FC236}">
                <a16:creationId xmlns:a16="http://schemas.microsoft.com/office/drawing/2014/main" id="{AA1A4ADD-0D94-C7BF-7B55-BB29809FBF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/>
          <a:stretch/>
        </p:blipFill>
        <p:spPr>
          <a:xfrm>
            <a:off x="-603271" y="490364"/>
            <a:ext cx="12795271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glimlach&#10;&#10;Automatisch gegenereerde beschrijving">
            <a:extLst>
              <a:ext uri="{FF2B5EF4-FFF2-40B4-BE49-F238E27FC236}">
                <a16:creationId xmlns:a16="http://schemas.microsoft.com/office/drawing/2014/main" id="{5E4A65DE-5050-9447-961E-53D0E400A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7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KLEINE ½ FOND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PETIT ½ FOND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Calus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Rony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Heist-aan-Zee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		Beveren(Leie)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Dobbelaere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Philippe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Olsene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Hok Bastiaenssens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Zerkegem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Laenen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Raymond &amp; Gratia	Hemiksem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Lambrechts Brent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Oeckel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Bart &amp; Nance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Lismont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	Bekkevoort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Zoersel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Ostaeyen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Francois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Westmalle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Anthonis Willy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Bouwel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		Beveren(Leie)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Calus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Rony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Heist-aan-Zee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Anzegem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Quix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		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Neeroeteren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Dobbelaere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Philippe		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Olsene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Sabrina		Halen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4474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Anthonis Willy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Bouwel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N. De Weerd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Berckmoes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Lille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Bouckaert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Deneir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Olsene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		  Beveren(Leie)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N. De Weerd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Berckmoes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Lille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Van den Branden Emiel	  Zandhoven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Jordens Louis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Kwaadmechelen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Lesage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Paul		  Nieuwpoort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Jobbe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  Retie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De Bisschop Kris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Lieselotte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Essene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Dorgham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Ekramy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  Westmalle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Pillet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Paul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Meerbeke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Rens Luc		  Tongerlo (Antw.)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6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jeans&#10;&#10;Automatisch gegenereerde beschrijving">
            <a:extLst>
              <a:ext uri="{FF2B5EF4-FFF2-40B4-BE49-F238E27FC236}">
                <a16:creationId xmlns:a16="http://schemas.microsoft.com/office/drawing/2014/main" id="{1BF607D8-AD90-1165-FE5A-0930DF400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3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groep, schoeisel&#10;&#10;Automatisch gegenereerde beschrijving">
            <a:extLst>
              <a:ext uri="{FF2B5EF4-FFF2-40B4-BE49-F238E27FC236}">
                <a16:creationId xmlns:a16="http://schemas.microsoft.com/office/drawing/2014/main" id="{5C0CB6A5-26EC-8991-D6D6-691779EAD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/>
          <a:stretch/>
        </p:blipFill>
        <p:spPr>
          <a:xfrm>
            <a:off x="-168696" y="490364"/>
            <a:ext cx="12354044" cy="61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1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KLEINE ½ FOND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PETIT ½ FOND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Geraerts E.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Vanlanden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M.	   Wijer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 Sabrina	   Halen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Lossignol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Michel	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Budingen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Delhez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Didier		   Soumagne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Vancoillie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Johan &amp; Marc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Hulste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Quirijnen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Leo		   Merksplas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Donckers Johan		   Grobbendonk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Schepmans Erwin	   Grazen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Bisschop Kris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Lieselotte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Essene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Deschacht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Denduyver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Westkerke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Oeckel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Bart &amp; Nance	   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Humblet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Mireille	                   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Hermée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Buyst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Rudi	                     Lokeren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Oeckel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Bart &amp; Nance	   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Poussart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Vaulx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lez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-Chimay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Damme - Van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Dromme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Pervijze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Claeskens Jo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Wolvertem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Stas Rudi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Munsterbilzen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Volkaerts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		Duffel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Crabbé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		Tremelo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Clabots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père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fils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Grâce-Hollogne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Geraerts Erwin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Vanlanden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Martine	Wijer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Clabots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père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fils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Grâce-Hollogne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Rens Gerard		Herselt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Steenbergen Stefan	Herk-de-Stad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Schepmans Erwin		Grazen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Jespers - Vanderwegen	Holsbeek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Van Mechelen Luc	Oud-Turnhout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Weemaels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Dirk &amp; Kurt	Huizingen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Lossignol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Michel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Budingen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2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glimlach, Menselijk gezicht&#10;&#10;Automatisch gegenereerde beschrijving">
            <a:extLst>
              <a:ext uri="{FF2B5EF4-FFF2-40B4-BE49-F238E27FC236}">
                <a16:creationId xmlns:a16="http://schemas.microsoft.com/office/drawing/2014/main" id="{04B5B234-8A02-DDE2-ACAD-1D09AEBEF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overdekt, evenement&#10;&#10;Automatisch gegenereerde beschrijving">
            <a:extLst>
              <a:ext uri="{FF2B5EF4-FFF2-40B4-BE49-F238E27FC236}">
                <a16:creationId xmlns:a16="http://schemas.microsoft.com/office/drawing/2014/main" id="{158C6BE6-4EBF-C2FD-CBA7-5EBDE01DC1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>
          <a:xfrm>
            <a:off x="-553773" y="-616927"/>
            <a:ext cx="12770453" cy="747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2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KLEINE ½ FOND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PETIT ½ FOND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Bodson Jean &amp; Franck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Heure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-Romain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Keyser Thierry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Vosselare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Lismont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	Bekkevoort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Heyndrickx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Erick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Nieuwkerken-Waas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Bodson Jean &amp; Franck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Heure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-Romain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Clabots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père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fils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Grâce-Hollogne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Murez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Albert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Remans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Marcel		Diepenbeek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Petré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Tang Lei		Borgloon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Lenaerts Patrick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Rummen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Meers H.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Beringhs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A.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Brustem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Rucquoy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Marbais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Delhez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Aurore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Lessines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Meerleer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Hugo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Burst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Vanmeert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 &amp; Koen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Zelem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Cools Rik				Ruiselede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Vanluyten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Michel		Villers-La-Ville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Vermeulen Willy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Bambrugge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Stockx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Binkom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Mertens Stefan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Onkerzele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(Geraardsbergen)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Lesage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Vermeiren Gustaaf	Loenhout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Lenaerts Jozef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Gorsem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Comb.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Maegh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A.S.	Rijkevorsel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Looveren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Constant	Wuustwezel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T'Joens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Vivien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Otegem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Bodson Jean &amp; Franck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Heure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-Romain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Clabots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père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fils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Grâce-Hollogne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Deschacht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Denduyver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Westkerke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6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CB921274-7BDC-9286-39C7-6D2146BFB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2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groep, person&#10;&#10;Automatisch gegenereerde beschrijving">
            <a:extLst>
              <a:ext uri="{FF2B5EF4-FFF2-40B4-BE49-F238E27FC236}">
                <a16:creationId xmlns:a16="http://schemas.microsoft.com/office/drawing/2014/main" id="{E12068D4-F59C-4E91-C930-CC553F8488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-13322" y="116632"/>
            <a:ext cx="12205321" cy="67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9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½ FOND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½ FOND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		Beveren(Leie)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Roziers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Walter	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Nonckelynck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Verriest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Herseaux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Schroyen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Stockmans	Heusden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Horenbeeck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 Stegen	Schaffen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Weytjens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Theo		Zutendaal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Toelen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	Halle-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Booienhoven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Jaerme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B.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Casteur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P.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Vichte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 Sabrina	Halen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Muylder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Joyce	Buggenhout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Wuyts Tom &amp; Eline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Itegem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Weytjens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Theo		Zutendaal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Volkaerts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Erik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Itegem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Bormans G. - Thijs L.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Boorsem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Leutenez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 en Maarten	Ruien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Abbeel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Peleman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Buggenhout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Lambrechts Brent		Berlaar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Brugmans Sabrina	Halen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Anthonis Willy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Bouwel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Brugmans Sabrina	Halen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Verbeeck Wim		Herselt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Verspreet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Muntoni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Thirimont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Roziers-Xiang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Itegem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Thys Nick &amp; Roger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Oeckel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Bart &amp; Nance	Oud-Turnhout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Hermans - Bonné		Loksbergen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Luyckx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Jasper		Pulle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Heggermont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Laurens	Ingelmunster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Storms Wim	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0589" y="0"/>
            <a:ext cx="5230821" cy="6858594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383089" y="3664145"/>
            <a:ext cx="6457327" cy="3331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Cuypers Gustaaf			Vosselaar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Van Den Berge Tom		</a:t>
            </a:r>
            <a:r>
              <a:rPr lang="nl-BE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Meerbeke</a:t>
            </a:r>
            <a:endParaRPr lang="nl-BE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Van </a:t>
            </a:r>
            <a:r>
              <a:rPr lang="nl-BE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Autrijve</a:t>
            </a:r>
            <a:r>
              <a:rPr lang="nl-B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- Moens		</a:t>
            </a:r>
            <a:r>
              <a:rPr lang="nl-BE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Astene</a:t>
            </a:r>
            <a:endParaRPr lang="nl-BE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Lainez</a:t>
            </a:r>
            <a:r>
              <a:rPr lang="nl-B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- </a:t>
            </a:r>
            <a:r>
              <a:rPr lang="nl-BE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Danneels</a:t>
            </a:r>
            <a:r>
              <a:rPr lang="nl-B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			Deinze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 Clercq - Van </a:t>
            </a:r>
            <a:r>
              <a:rPr lang="nl-BE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Puyvelde</a:t>
            </a:r>
            <a:r>
              <a:rPr lang="nl-B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		</a:t>
            </a:r>
            <a:r>
              <a:rPr lang="nl-BE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Smetlede</a:t>
            </a:r>
            <a:endParaRPr lang="nl-BE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Desmons</a:t>
            </a:r>
            <a:r>
              <a:rPr lang="nl-B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- </a:t>
            </a:r>
            <a:r>
              <a:rPr lang="nl-BE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Wibaut</a:t>
            </a:r>
            <a:r>
              <a:rPr lang="nl-B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- </a:t>
            </a:r>
            <a:r>
              <a:rPr lang="nl-BE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Lemoine</a:t>
            </a:r>
            <a:r>
              <a:rPr lang="nl-B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	Rumes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Verhaest</a:t>
            </a:r>
            <a:r>
              <a:rPr lang="nl-BE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Rudi			Lichtervelde</a:t>
            </a:r>
          </a:p>
          <a:p>
            <a:pPr>
              <a:lnSpc>
                <a:spcPct val="150000"/>
              </a:lnSpc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el 3"/>
          <p:cNvSpPr>
            <a:spLocks noGrp="1"/>
          </p:cNvSpPr>
          <p:nvPr>
            <p:ph type="ctrTitle"/>
          </p:nvPr>
        </p:nvSpPr>
        <p:spPr>
          <a:xfrm>
            <a:off x="1991544" y="0"/>
            <a:ext cx="8139680" cy="1368152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nl-BE" sz="3600" i="1" dirty="0">
                <a:solidFill>
                  <a:schemeClr val="accent1">
                    <a:lumMod val="50000"/>
                  </a:schemeClr>
                </a:solidFill>
              </a:rPr>
              <a:t>Nationaal Criterium JEUGDCLUBS 2023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Critérium National CLUBS des JEUNES 2023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335360" y="1340768"/>
            <a:ext cx="1144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rgbClr val="002060"/>
                </a:solidFill>
              </a:rPr>
              <a:t>CATEGORIE </a:t>
            </a:r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&gt;35 jaar &amp; beginnelingen</a:t>
            </a:r>
            <a:r>
              <a:rPr lang="nl-BE" sz="2400" b="1" dirty="0">
                <a:solidFill>
                  <a:srgbClr val="002060"/>
                </a:solidFill>
              </a:rPr>
              <a:t>/CATEGORIE </a:t>
            </a:r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&gt;35 </a:t>
            </a:r>
            <a:r>
              <a:rPr lang="nl-BE" sz="2400" b="1" dirty="0" err="1">
                <a:solidFill>
                  <a:srgbClr val="002060"/>
                </a:solidFill>
                <a:latin typeface="Elephant" pitchFamily="18" charset="0"/>
              </a:rPr>
              <a:t>ans</a:t>
            </a:r>
            <a:r>
              <a:rPr lang="nl-BE" sz="2400" b="1" dirty="0">
                <a:solidFill>
                  <a:srgbClr val="002060"/>
                </a:solidFill>
                <a:latin typeface="Elephant" pitchFamily="18" charset="0"/>
              </a:rPr>
              <a:t> &amp; </a:t>
            </a:r>
            <a:r>
              <a:rPr lang="nl-BE" sz="2400" b="1" dirty="0" err="1">
                <a:solidFill>
                  <a:srgbClr val="002060"/>
                </a:solidFill>
                <a:latin typeface="Elephant" pitchFamily="18" charset="0"/>
              </a:rPr>
              <a:t>débutants</a:t>
            </a:r>
            <a:r>
              <a:rPr lang="nl-BE" sz="2400" b="1" dirty="0">
                <a:solidFill>
                  <a:srgbClr val="002060"/>
                </a:solidFill>
              </a:rPr>
              <a:t> </a:t>
            </a:r>
            <a:endParaRPr lang="nl-BE" sz="2400" b="1" dirty="0">
              <a:solidFill>
                <a:srgbClr val="002060"/>
              </a:solidFill>
              <a:latin typeface="Elephant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8F7A23-4525-7C8C-3C7C-147820911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6" y="3115610"/>
            <a:ext cx="417731" cy="5674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28C1163-9EF2-0DC3-D6B4-E9D496820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6" y="2505576"/>
            <a:ext cx="417731" cy="5674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BF13535-7141-40DC-7DA8-6CFF3CD30B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83" y="1915764"/>
            <a:ext cx="417635" cy="56732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90FFDB0-BBDF-FA7E-70DA-B84979194BD0}"/>
              </a:ext>
            </a:extLst>
          </p:cNvPr>
          <p:cNvSpPr txBox="1"/>
          <p:nvPr/>
        </p:nvSpPr>
        <p:spPr>
          <a:xfrm>
            <a:off x="3383089" y="1869892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Deltenre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Carlier		Courcelles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Maesschalck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Gebroeders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Eksaarde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Emo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Franck			Dalhem</a:t>
            </a:r>
          </a:p>
        </p:txBody>
      </p:sp>
    </p:spTree>
    <p:extLst>
      <p:ext uri="{BB962C8B-B14F-4D97-AF65-F5344CB8AC3E}">
        <p14:creationId xmlns:p14="http://schemas.microsoft.com/office/powerpoint/2010/main" val="291266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glimlach&#10;&#10;Automatisch gegenereerde beschrijving">
            <a:extLst>
              <a:ext uri="{FF2B5EF4-FFF2-40B4-BE49-F238E27FC236}">
                <a16:creationId xmlns:a16="http://schemas.microsoft.com/office/drawing/2014/main" id="{A3A1A5CB-8A3F-FB9F-F248-F226D6329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5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Theater, auditorium&#10;&#10;Automatisch gegenereerde beschrijving">
            <a:extLst>
              <a:ext uri="{FF2B5EF4-FFF2-40B4-BE49-F238E27FC236}">
                <a16:creationId xmlns:a16="http://schemas.microsoft.com/office/drawing/2014/main" id="{39C5E50A-D960-0D83-83A7-D9DE05EA5D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-18495" y="8098"/>
            <a:ext cx="12210495" cy="680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8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½ FOND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½ FOND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Heggermont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Laurens	Ingelmunster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		Beveren(Leie)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Op De Beeck - Baetens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Nick &amp; Roger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Persoons Yvan &amp; Willy	Melden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Roelans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Lucien		Bevel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Daniels Willy		Kessel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Nick &amp; Roger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Vervloesem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Rijmenam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Daniels Willy		Kessel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Harchies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Christian &amp; Cyril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Warchin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Troy Wim	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Baetens		Sint-Niklaas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Nick &amp; Roger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Roziers-Xiang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Itegem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Casaert-Senechal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Russeignies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Deschacht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Denduyver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Westkerke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Team Baetens		Sint-Niklaas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Oudermans François	Westmalle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Leo &amp; Gerry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Koningshooikt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Verbruggen Bart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Zion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Tessenderlo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Hermans Henri		Pulle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Vanonckelen Marc	Halen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Iwens Jan &amp; Tom		Sint-Katelijne-Waver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	Putte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Schoors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C.&amp; A.-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Waele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M.	Adegem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Avondt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Danny &amp; Nick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Wespelaar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Thibaut Stéphane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Ingooigem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0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0D1EF287-A071-B2E3-66E2-2D4C55F313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1"/>
          <a:stretch/>
        </p:blipFill>
        <p:spPr>
          <a:xfrm>
            <a:off x="1573682" y="0"/>
            <a:ext cx="874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0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ak, person&#10;&#10;Automatisch gegenereerde beschrijving">
            <a:extLst>
              <a:ext uri="{FF2B5EF4-FFF2-40B4-BE49-F238E27FC236}">
                <a16:creationId xmlns:a16="http://schemas.microsoft.com/office/drawing/2014/main" id="{AD0323AA-AFDD-F11B-507B-6442F4485B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/>
          <a:stretch/>
        </p:blipFill>
        <p:spPr>
          <a:xfrm>
            <a:off x="0" y="18406"/>
            <a:ext cx="12192000" cy="679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7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½ FOND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½ FOND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Vercruysse Thierry	Anzegem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Bommerez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Michel		Heverlee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Cools Rik		Ruiselede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Troy Wim	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Casaert-Senechal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Russeignies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Herreweghe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Mannes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Meerbeke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Murez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Albert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Wadelincourt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Harchies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Christian &amp; Cyril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Warchin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Pappens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Jan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Hundelgem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Keyser Kurt		Staden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D'Hondt Martin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Vurste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Nick &amp; Roger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Keyser Kurt		Staden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Loockx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Guido		Tessenderlo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Sabrina		Halen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Debacker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	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Beveren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(Leie)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Henry J.F. - Blanc B.		</a:t>
            </a:r>
            <a:r>
              <a:rPr lang="de-D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Wasmes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Delaere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Wispelaere-Druart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Ghlin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Vervloesem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Rijmenam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Dekeyser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Willy-Jo-Hans	  Koekelare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Desmons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Wibaut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Lemoine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Rumes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Op De Beeck - Baetens	  Putte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Verplancken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Sébastien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Huissignies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Dieter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Gits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Vermeir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Jozef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Grembergen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De Troy Wim		  Berlaar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Brootcoorens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E. -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Leye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M.	  Geraardsbergen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Vanonckelen Marc	  Halen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Hermans Henri		  Pulle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30.Thienpont -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Laecke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Semmerzake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4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glimlach, person&#10;&#10;Automatisch gegenereerde beschrijving">
            <a:extLst>
              <a:ext uri="{FF2B5EF4-FFF2-40B4-BE49-F238E27FC236}">
                <a16:creationId xmlns:a16="http://schemas.microsoft.com/office/drawing/2014/main" id="{6DF83766-E2F9-F7CD-3A95-48CCA5233A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0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 descr="Afbeelding met kleding, persoon, Theater, evenement&#10;&#10;Automatisch gegenereerde beschrijving">
            <a:extLst>
              <a:ext uri="{FF2B5EF4-FFF2-40B4-BE49-F238E27FC236}">
                <a16:creationId xmlns:a16="http://schemas.microsoft.com/office/drawing/2014/main" id="{D40D8954-398A-AC61-5A06-666D6FDDE0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-168696" y="-89521"/>
            <a:ext cx="12360696" cy="69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FOND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FOND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Bostoen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Sam			Adegem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Rompaey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Karlo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Sint-Truiden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		Putte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Team Hooymans.be	Mol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Herbots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Raf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Gebr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	Halle-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Booienhoven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Kaier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Schaffen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Willockx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Baasrode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Rompaey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Karlo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Sint-Truiden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Reynaerts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Stephen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Velm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Tournelle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Davy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Rummen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Tournelle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Davy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Rummen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Lemmens Jozef		Balen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Dieter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Gits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Benny		Hamme 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Ally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Norbert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Aarsele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5C99BC6-D2A9-1EEF-6838-56BE30D517BF}"/>
              </a:ext>
            </a:extLst>
          </p:cNvPr>
          <p:cNvSpPr txBox="1"/>
          <p:nvPr/>
        </p:nvSpPr>
        <p:spPr>
          <a:xfrm>
            <a:off x="695400" y="2889572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Rompaey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Karlo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Sint-Truiden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Reynaerts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Stephen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Velm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Hooymans.be	Mol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Hensen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Mentior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Aubel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Steenbergen Stefan	Herk-de-Stad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Ariën - De Keyser		Houwaart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Clercq -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Puyvelde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Smetlede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Oeckel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Bart &amp; Nance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95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glimlach, bloem&#10;&#10;Automatisch gegenereerde beschrijving">
            <a:extLst>
              <a:ext uri="{FF2B5EF4-FFF2-40B4-BE49-F238E27FC236}">
                <a16:creationId xmlns:a16="http://schemas.microsoft.com/office/drawing/2014/main" id="{7A915CD0-A053-A23E-A9C2-BF1E5318FD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r="3800"/>
          <a:stretch/>
        </p:blipFill>
        <p:spPr>
          <a:xfrm>
            <a:off x="1775520" y="0"/>
            <a:ext cx="9073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1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6107DA84-0CAC-BAA0-0D0B-D74E03E4A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9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C7FA945E-0070-F122-6565-66D050815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-11900" y="109938"/>
            <a:ext cx="12446481" cy="663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8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FOND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FOND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Debacker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		Beveren(Leie)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Geraerts E.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Vanlanden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M.	Wijer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Hooymans.be	Mol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Rudi		Ruiselede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Berghe Bert	Wortegem-Petegem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Rompaey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Karlo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Sint-Truiden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Tollenaers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Erik		Lanaken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Limbourg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Erik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Brussegem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Harchies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Christian &amp; Cyril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Warchin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Rompaey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Karlo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Sint-Truiden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Platteeuw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Rumbeke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Herbots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 &amp;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Raf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Gebr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	Halle-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Booienhoven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Verhaeghe Martin		Torhout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Broeckx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Niels		Oud-Turnhout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Familie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Zedelgem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Broeckx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Niels		Oud-Turnhout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Limbourg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Erik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Brussegem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Neyrinck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Callens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Gullegem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Demely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Liliane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Clicque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Gino		Wevelgem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Luyckx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Raf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&amp; Lars	Geel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Vincke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Dobbelaere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Beernem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Deblanc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Youri		Ronse/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Renaix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Smet Gunther		Lokeren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3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glimlach, person&#10;&#10;Automatisch gegenereerde beschrijving">
            <a:extLst>
              <a:ext uri="{FF2B5EF4-FFF2-40B4-BE49-F238E27FC236}">
                <a16:creationId xmlns:a16="http://schemas.microsoft.com/office/drawing/2014/main" id="{60BB26A6-FC60-B951-3BD3-435F1291C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1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groep&#10;&#10;Automatisch gegenereerde beschrijving">
            <a:extLst>
              <a:ext uri="{FF2B5EF4-FFF2-40B4-BE49-F238E27FC236}">
                <a16:creationId xmlns:a16="http://schemas.microsoft.com/office/drawing/2014/main" id="{60C82B79-1BCB-3401-F93E-629209E8A4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-214160" y="81743"/>
            <a:ext cx="12406160" cy="661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9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FOND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FOND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Logghe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Maes			Zelzate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B29BEC8-F931-4644-81F5-899EB01FB883}"/>
              </a:ext>
            </a:extLst>
          </p:cNvPr>
          <p:cNvSpPr txBox="1"/>
          <p:nvPr/>
        </p:nvSpPr>
        <p:spPr>
          <a:xfrm>
            <a:off x="3555238" y="2937558"/>
            <a:ext cx="5880039" cy="366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Maroy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Geert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Heestert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Putman Mathias		Zwevegem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Putman Mathias		Zwevegem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Fabre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		Diest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Bracke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Frederik		Waregem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Meulemeester Johan	Zulte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Backer Koen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Hoevenen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Desbuquois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Gebroeders	Kapelle-op-den-Bos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Gergely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Nini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Chira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Saint-Remy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Seiffert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Thibault		Kapellen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Loviny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Sommière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Meirlaen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Etienne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Deurle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706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D8086E3F-E285-1C9F-3429-E26186DCA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2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groep, overdekt&#10;&#10;Automatisch gegenereerde beschrijving">
            <a:extLst>
              <a:ext uri="{FF2B5EF4-FFF2-40B4-BE49-F238E27FC236}">
                <a16:creationId xmlns:a16="http://schemas.microsoft.com/office/drawing/2014/main" id="{DCB05B10-B646-0AA3-57A0-BE6CCAF94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/>
          <a:stretch/>
        </p:blipFill>
        <p:spPr>
          <a:xfrm>
            <a:off x="-312712" y="137765"/>
            <a:ext cx="12504712" cy="65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1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GROTE FOND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GRAND FOND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Boe Maarten	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Schendelbeke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Fernandez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Pereira Helder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Pilipe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Aubange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Ouwerkerk - Dekkers		Brasschaat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B29BEC8-F931-4644-81F5-899EB01FB883}"/>
              </a:ext>
            </a:extLst>
          </p:cNvPr>
          <p:cNvSpPr txBox="1"/>
          <p:nvPr/>
        </p:nvSpPr>
        <p:spPr>
          <a:xfrm>
            <a:off x="3555238" y="2937558"/>
            <a:ext cx="5880039" cy="366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Hogge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Philippe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Charneux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Schmitz Joseph		Baelen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Lg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Delbushaye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Cédric	Petit-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Rechain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Thibaut - Boons		Sombreffe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Injon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Vanrie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Beernem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Verschoot Joel		Ingelmunster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Waeyenberghe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Jeroen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Hemelveerdegem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Colpaert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Daniel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Huise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Kruisem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Waeyenberghe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Jeroen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Hemelveerdegem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Christiaens -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Smedt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Dirk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Pamel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Dumitrescu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Catalin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Huizingen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365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kerstboom, person&#10;&#10;Automatisch gegenereerde beschrijving">
            <a:extLst>
              <a:ext uri="{FF2B5EF4-FFF2-40B4-BE49-F238E27FC236}">
                <a16:creationId xmlns:a16="http://schemas.microsoft.com/office/drawing/2014/main" id="{B6AA4E5E-DCF1-3C8F-1EC5-DD2033B7F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7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6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schoeisel, glimlach&#10;&#10;Automatisch gegenereerde beschrijving">
            <a:extLst>
              <a:ext uri="{FF2B5EF4-FFF2-40B4-BE49-F238E27FC236}">
                <a16:creationId xmlns:a16="http://schemas.microsoft.com/office/drawing/2014/main" id="{FC5A4728-F911-FB85-F055-DD3A24F4E0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>
          <a:xfrm>
            <a:off x="-154691" y="-368887"/>
            <a:ext cx="12346691" cy="722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1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BOURGES van de JONGEREN 2023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BOURGES des JEUNES 2023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524000" y="17728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002060"/>
                </a:solidFill>
              </a:rPr>
              <a:t>Voor de Provinciale Entiteit </a:t>
            </a:r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OOST-VLAANDEREN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173646" y="2852936"/>
            <a:ext cx="7775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002060"/>
                </a:solidFill>
              </a:rPr>
              <a:t>De Clercq – Van </a:t>
            </a:r>
            <a:r>
              <a:rPr lang="nl-BE" sz="2800" b="1" dirty="0" err="1">
                <a:solidFill>
                  <a:srgbClr val="002060"/>
                </a:solidFill>
              </a:rPr>
              <a:t>Puyvelde</a:t>
            </a:r>
            <a:r>
              <a:rPr lang="nl-BE" sz="2800" b="1" dirty="0">
                <a:solidFill>
                  <a:srgbClr val="002060"/>
                </a:solidFill>
              </a:rPr>
              <a:t>		</a:t>
            </a:r>
            <a:r>
              <a:rPr lang="nl-BE" sz="2800" b="1" dirty="0" err="1">
                <a:solidFill>
                  <a:srgbClr val="002060"/>
                </a:solidFill>
              </a:rPr>
              <a:t>Smetlede</a:t>
            </a:r>
            <a:r>
              <a:rPr lang="nl-BE" sz="2800" b="1" dirty="0">
                <a:solidFill>
                  <a:srgbClr val="002060"/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405923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allAtOnce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ALL ROUND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ALL ROUND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 Sabrina	Halen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Hermans - Bonné		Loksbergen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Geyskens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Veerle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Bormans G. - Thijs L.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Boorsem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Herbots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Kobe en Kato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Velm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Lambrechts Brent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Hermans Henri		Pulle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Thys Nick &amp; Roger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Lambrechts Bert	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Hermans – Bonné		Loksbergen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Lannoo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Ballegeer	Moerkerke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Lambrechts Stefaan	Nijlen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Driessche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Niels	Aalst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 Sabrina	Halen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 Sabrina		Halen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Schroyen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Stockmans		Heusden (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Brugmans Sabrina		Halen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285480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1675446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1085634"/>
            <a:ext cx="417635" cy="56732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014536" y="2852936"/>
            <a:ext cx="7130962" cy="4197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Team Baetens		Sint-Niklaas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Van Den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Abbeel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Peleman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Buggenhout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Engels Jules &amp; Yves	Putte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Horenbeeck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 Stegen	Schaffen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N. De Weerd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Berckmoes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Lille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Thys Nick &amp; Roger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Hallaar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Vanhoudt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Serre		Diest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Verhaest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Rudi		Lichtervelde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Claeskens Joseph		Sint-Lambrechts-Herk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Hamers Dennis		Maasmechelen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Van Acoleyen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Raf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Nieuwenrode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Lambrechts Brent		Berlaar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Lambrechts Stefaan	Nijlen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512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BC263E8C-ADDE-951C-5085-CC455EA64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8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groep, schoeisel&#10;&#10;Automatisch gegenereerde beschrijving">
            <a:extLst>
              <a:ext uri="{FF2B5EF4-FFF2-40B4-BE49-F238E27FC236}">
                <a16:creationId xmlns:a16="http://schemas.microsoft.com/office/drawing/2014/main" id="{012C489B-CDDF-C9AE-9A82-F6CBA9BC33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48169" y="145884"/>
            <a:ext cx="12096503" cy="64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0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ALL ROUND OUDE &amp;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ALL ROUND VIEUX &amp;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Geerinckx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Bart &amp; Jurgen	Wommelgem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	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Casaert-Senechal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Russeignies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Maris Frans &amp; Dirk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Itegem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Herbots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Raf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Gebr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	Halle-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Booienhoven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Zingem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Limbourg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Erik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Brussegem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Cleirbaut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Kris			Putte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Gaver Tom &amp;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285480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1675446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1085634"/>
            <a:ext cx="417635" cy="56732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014536" y="2852936"/>
            <a:ext cx="7130962" cy="4197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Kaier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  Schaffen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Kaier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  Schaffen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Leutenez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Eddy en Maarten	  Ruien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Colsoulle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 &amp; F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Baisieux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Tournelle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Davy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Rummen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Tournelle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Davy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Rummen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Vandenheede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F. &amp; J.	  Zingem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Van Gaver Tom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Marnik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Moortsele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Casaert-Senechal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Russeignies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Clicque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Gino		  Wevelgem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Team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Huyzentruyt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Fourneau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Moen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Tournelle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Davy	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Rummen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Reynaerts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Stephen	 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Velm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880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glimlach&#10;&#10;Automatisch gegenereerde beschrijving">
            <a:extLst>
              <a:ext uri="{FF2B5EF4-FFF2-40B4-BE49-F238E27FC236}">
                <a16:creationId xmlns:a16="http://schemas.microsoft.com/office/drawing/2014/main" id="{E1EA310A-D6D8-3409-ABC6-E4C6CE2F0C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2401"/>
          <a:stretch/>
        </p:blipFill>
        <p:spPr>
          <a:xfrm>
            <a:off x="1559496" y="0"/>
            <a:ext cx="943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 descr="Afbeelding met persoon, kleding, Theater, groep&#10;&#10;Automatisch gegenereerde beschrijving">
            <a:extLst>
              <a:ext uri="{FF2B5EF4-FFF2-40B4-BE49-F238E27FC236}">
                <a16:creationId xmlns:a16="http://schemas.microsoft.com/office/drawing/2014/main" id="{6211B340-A7E9-970F-769A-D5FA2AC8FE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17"/>
          <a:stretch/>
        </p:blipFill>
        <p:spPr>
          <a:xfrm>
            <a:off x="-240704" y="-27384"/>
            <a:ext cx="12516132" cy="73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3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AS-DUIF RHONEVALLEI OUDE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AS-PIGEON LIGNE DU RHONE VIEUX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Meirlaen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Etienne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Deurle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Pepermans Bart			Sint-Katelijne-Waver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Regnier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G. &amp; M.			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Pesche</a:t>
            </a:r>
            <a:endParaRPr lang="nl-NL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D9318-6674-4792-AA72-462896FFE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2285481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3222BE-9A3E-497D-BC61-4245312C6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61" y="1675447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42AA8E-F4D7-4608-B25C-0955E4D3A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1085635"/>
            <a:ext cx="417635" cy="5673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B29BEC8-F931-4644-81F5-899EB01FB883}"/>
              </a:ext>
            </a:extLst>
          </p:cNvPr>
          <p:cNvSpPr txBox="1"/>
          <p:nvPr/>
        </p:nvSpPr>
        <p:spPr>
          <a:xfrm>
            <a:off x="3555238" y="2937558"/>
            <a:ext cx="5880039" cy="338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Vandenabeele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Els		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Neigem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Bourlard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Etienne &amp; Rene	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Harveng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Keyzer Norbert	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Etikhove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Sibille Thierry		 Courcelles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Sibille Thierry		 Courcelles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Bonmariage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Masson	 Ouffet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Hoecke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	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Oedelem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Dewolf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Olivier		 La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Louviere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Calonne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Jean Robert	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Peruwelz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Rans Alex &amp; Annie	 Herent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Hok Smets L. - De Cremer W.	 Bertem</a:t>
            </a:r>
          </a:p>
          <a:p>
            <a:pPr>
              <a:lnSpc>
                <a:spcPct val="150000"/>
              </a:lnSpc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1729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 descr="Afbeelding met persoon, kleding, Menselijk gezicht, person&#10;&#10;Automatisch gegenereerde beschrijving">
            <a:extLst>
              <a:ext uri="{FF2B5EF4-FFF2-40B4-BE49-F238E27FC236}">
                <a16:creationId xmlns:a16="http://schemas.microsoft.com/office/drawing/2014/main" id="{BB6F4585-F057-B873-D5EF-D379E3781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1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schoeisel, groep&#10;&#10;Automatisch gegenereerde beschrijving">
            <a:extLst>
              <a:ext uri="{FF2B5EF4-FFF2-40B4-BE49-F238E27FC236}">
                <a16:creationId xmlns:a16="http://schemas.microsoft.com/office/drawing/2014/main" id="{515D4F3E-1B5C-DBBC-E333-0FEB7E400B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-398394" y="5273"/>
            <a:ext cx="12598576" cy="70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5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SNELHEID JONGE DUIVEN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VITESSE PIGEONNEAUX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Winter Marc		Sint-Katelijne-Waver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Schroyen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Stockmans	Heusden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Limb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Vrancken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Berden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Kuringen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Geysen Roger		Sint-Job-in-'t-Goor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Hendrix Albert		Meeuwen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Cuypers Gustaaf		Vosselaar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Ceulemans Raymond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Itegem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Cornelis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Keuleers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Sint-Katelijne-Waver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Lismont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		Bekkevoort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Everaerts Etienne	Koersel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Degryse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Francky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Ingelmunster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Kinschots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Marcel		Minderhout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Pré Eric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Dudzele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Hensen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Mentior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Aubel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Philippens Pierre			's Gravenvoeren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Vermeerbergen-Wilms		Mol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Janssens Mark			Linkhout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2285480"/>
            <a:ext cx="417731" cy="5674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82" y="1675446"/>
            <a:ext cx="417731" cy="5674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19" y="1085634"/>
            <a:ext cx="417635" cy="56732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Janssen Jos &amp;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Bleyens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	Rijkevorsel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Bruneel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Bissegem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Boutsen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Matthijs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Dilsen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Laenen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Mariën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Olen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Van Der Auwera Joseph	Keerbergen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Stijn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Huise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Kruisem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Verhestraeten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Sylvain	Herentals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Follon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Michel		Borgloon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Libbrecht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Jens		Oostrozebeke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Roose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Pyra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Bekegem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Wynant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Yvan		Izegem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Vanlommel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Willy		Ranst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Hermans - Bonné		Loksbergen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623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3"/>
          <p:cNvSpPr>
            <a:spLocks noGrp="1"/>
          </p:cNvSpPr>
          <p:nvPr>
            <p:ph type="ctrTitle"/>
          </p:nvPr>
        </p:nvSpPr>
        <p:spPr>
          <a:xfrm>
            <a:off x="2135560" y="0"/>
            <a:ext cx="7851648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BOURGES van de JONGEREN 2023</a:t>
            </a:r>
            <a:b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i="1" dirty="0">
                <a:solidFill>
                  <a:schemeClr val="accent1">
                    <a:lumMod val="50000"/>
                  </a:schemeClr>
                </a:solidFill>
              </a:rPr>
              <a:t>BOURGES des JEUNES 2023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524000" y="1772816"/>
            <a:ext cx="9684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002060"/>
                </a:solidFill>
              </a:rPr>
              <a:t>Voor de Provinciale Entiteit </a:t>
            </a:r>
            <a:r>
              <a:rPr lang="nl-BE" sz="2800" b="1" dirty="0">
                <a:solidFill>
                  <a:srgbClr val="002060"/>
                </a:solidFill>
                <a:latin typeface="Elephant" pitchFamily="18" charset="0"/>
              </a:rPr>
              <a:t>LIMBURG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793360" y="2798058"/>
            <a:ext cx="75511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err="1">
                <a:solidFill>
                  <a:srgbClr val="002060"/>
                </a:solidFill>
              </a:rPr>
              <a:t>Rondags</a:t>
            </a:r>
            <a:r>
              <a:rPr lang="nl-BE" sz="2800" b="1" dirty="0">
                <a:solidFill>
                  <a:srgbClr val="002060"/>
                </a:solidFill>
              </a:rPr>
              <a:t> Gert			Grote-Spouwen</a:t>
            </a:r>
            <a:r>
              <a:rPr lang="nl-BE" sz="2400" b="1" dirty="0">
                <a:solidFill>
                  <a:srgbClr val="002060"/>
                </a:solidFill>
              </a:rPr>
              <a:t>			</a:t>
            </a:r>
          </a:p>
          <a:p>
            <a:endParaRPr lang="nl-B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8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allAtOnce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kleding, persoon, person, Menselijk gezicht&#10;&#10;Automatisch gegenereerde beschrijving">
            <a:extLst>
              <a:ext uri="{FF2B5EF4-FFF2-40B4-BE49-F238E27FC236}">
                <a16:creationId xmlns:a16="http://schemas.microsoft.com/office/drawing/2014/main" id="{AC784B40-E940-3733-F59E-A04B11CC9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2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schoeisel, Theater&#10;&#10;Automatisch gegenereerde beschrijving">
            <a:extLst>
              <a:ext uri="{FF2B5EF4-FFF2-40B4-BE49-F238E27FC236}">
                <a16:creationId xmlns:a16="http://schemas.microsoft.com/office/drawing/2014/main" id="{473BE76C-FFD9-180A-B25E-3435707F35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-114886" y="-171400"/>
            <a:ext cx="12336136" cy="713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7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0"/>
            <a:ext cx="12144672" cy="1368152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SNELHEID OUDE &amp; JAARLINGEN 2023</a:t>
            </a:r>
            <a:b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VITESSE VIEUX &amp; YEARLINGS 2023</a:t>
            </a:r>
            <a:endParaRPr lang="nl-BE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8237" y="2852936"/>
            <a:ext cx="5880039" cy="42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Nechelput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Cornet	Kester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Grammet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		Kortrijk-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Dutsel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Loock M. - De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Laet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J.	Vilvoorde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Vooren Philippe	Sombreffe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Hensen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Mentior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Aubel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Stakenborg Peter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Neeroeteren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Houcke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A. - Roland J.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Stambruges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Adami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		Meerhout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Renterghem Bernard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Pipaix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Kempeneers Alex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Meensel-Kiezegem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Deroux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Christian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Mesvin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Mees Jan		Heverlee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Vanmeert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 &amp; Koen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Zelem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Cirier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Ruelle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Sirault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756726" y="1085634"/>
            <a:ext cx="89070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Dehon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Demonseau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Thulin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Chiacchietta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Paolo		Quaregnon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Vermeerbergen-Wilms		Mol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014536" y="2852936"/>
            <a:ext cx="7130962" cy="39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Franken Johnny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Gruitrode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Oudsbergen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Seghers Paul &amp; Bart	Sint-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Goriks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-Oudenhove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Lossignol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Michel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Budingen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Hendrix Albert		Meeuwen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Van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Helleputte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Guy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Strijpen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Huygens Henri		Ham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Goemaere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Jose &amp; Gustave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Havinnes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25. Bernaerts André		Bunsbeek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26. Vander Elst Jean		Halle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27. Bodson Jean &amp; Franck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Heure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-Romain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28. Team Schroeven-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Steveninck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Molenstede</a:t>
            </a: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29.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Beyl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Pierre		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Wambeek</a:t>
            </a:r>
            <a:endParaRPr lang="nl-BE" sz="1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30. </a:t>
            </a:r>
            <a:r>
              <a:rPr lang="nl-BE" sz="1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Corteel</a:t>
            </a:r>
            <a:r>
              <a:rPr lang="nl-B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Bernard		Koksijde</a:t>
            </a:r>
          </a:p>
          <a:p>
            <a:pPr>
              <a:lnSpc>
                <a:spcPct val="150000"/>
              </a:lnSpc>
            </a:pPr>
            <a:endParaRPr lang="nl-BE" sz="1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B8820E-ED60-4897-8669-F4063A449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291502"/>
            <a:ext cx="417731" cy="5674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A4BBF42-EC17-4A8A-B84A-FF3CF1B6E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681468"/>
            <a:ext cx="417731" cy="5674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6EAD148-BD0D-424E-988D-71D750C62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97" y="1091656"/>
            <a:ext cx="417635" cy="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0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kleding, glimlach, person&#10;&#10;Automatisch gegenereerde beschrijving">
            <a:extLst>
              <a:ext uri="{FF2B5EF4-FFF2-40B4-BE49-F238E27FC236}">
                <a16:creationId xmlns:a16="http://schemas.microsoft.com/office/drawing/2014/main" id="{A2ABF284-1597-E3B0-A02F-AE339EEE30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>
          <a:xfrm>
            <a:off x="505203" y="-34280"/>
            <a:ext cx="11181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6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60CD84-B16B-9C5E-57A9-9230893CA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80581508-44DD-9677-6295-F77E6A00F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 descr="Afbeelding met persoon, kleding, schoeisel, Theater&#10;&#10;Automatisch gegenereerde beschrijving">
            <a:extLst>
              <a:ext uri="{FF2B5EF4-FFF2-40B4-BE49-F238E27FC236}">
                <a16:creationId xmlns:a16="http://schemas.microsoft.com/office/drawing/2014/main" id="{9EAA44DE-8323-8F40-B457-C41B78D6E4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0" y="44624"/>
            <a:ext cx="12192000" cy="67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5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mogen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7589</TotalTime>
  <Words>5677</Words>
  <Application>Microsoft Office PowerPoint</Application>
  <PresentationFormat>Breedbeeld</PresentationFormat>
  <Paragraphs>979</Paragraphs>
  <Slides>94</Slides>
  <Notes>20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94</vt:i4>
      </vt:variant>
    </vt:vector>
  </HeadingPairs>
  <TitlesOfParts>
    <vt:vector size="101" baseType="lpstr">
      <vt:lpstr>Arial Black</vt:lpstr>
      <vt:lpstr>Calibri</vt:lpstr>
      <vt:lpstr>Constantia</vt:lpstr>
      <vt:lpstr>Elephant</vt:lpstr>
      <vt:lpstr>Wingdings 2</vt:lpstr>
      <vt:lpstr>Stroom</vt:lpstr>
      <vt:lpstr>Acrobat Document</vt:lpstr>
      <vt:lpstr>PowerPoint-presentatie</vt:lpstr>
      <vt:lpstr>Nationaal Criterium JEUGDCLUBS 2023 Critérium National CLUBS des JEUNES 2023</vt:lpstr>
      <vt:lpstr>PowerPoint-presentatie</vt:lpstr>
      <vt:lpstr>Nationaal Criterium JEUGDCLUBS 2023 Critérium National CLUBS des JEUNES 2023</vt:lpstr>
      <vt:lpstr>PowerPoint-presentatie</vt:lpstr>
      <vt:lpstr>Nationaal Criterium JEUGDCLUBS 2023 Critérium National CLUBS des JEUNES 2023</vt:lpstr>
      <vt:lpstr>PowerPoint-presentatie</vt:lpstr>
      <vt:lpstr>BOURGES van de JONGEREN 2023 BOURGES des JEUNES 2023</vt:lpstr>
      <vt:lpstr>BOURGES van de JONGEREN 2023 BOURGES des JEUNES 2023</vt:lpstr>
      <vt:lpstr>BOURGES van de JONGEREN 2023 BOURGES des JEUNES 2023</vt:lpstr>
      <vt:lpstr>BOURGES van de JONGEREN 2023 BOURGES des JEUNES 2023</vt:lpstr>
      <vt:lpstr>BOURGES van de JONGEREN 2023 BOURGES des JEUNES 2023</vt:lpstr>
      <vt:lpstr>PowerPoint-presentatie</vt:lpstr>
      <vt:lpstr>BOURGES van de JONGEREN 2023 BOURGES des JEUNES 2023</vt:lpstr>
      <vt:lpstr>PowerPoint-presentatie</vt:lpstr>
      <vt:lpstr>Nationale Dagen KBDB Journées Nationales RFCB</vt:lpstr>
      <vt:lpstr>JEUGDCLUB ANTWERPEN 2023  CLUB DES JEUNES ANVERS 2023 </vt:lpstr>
      <vt:lpstr>JEUGDCLUB ANTWERPEN 2023  CLUB DES JEUNES ANVERS 2023 </vt:lpstr>
      <vt:lpstr>JEUGDCLUB ANTWERPEN 2023  CLUB DES JEUNES ANVERS 2023 </vt:lpstr>
      <vt:lpstr>JEUGDCLUB ANTWERPEN 2023  CLUB DES JEUNES ANVERS 2023 </vt:lpstr>
      <vt:lpstr>JEUGDCLUB ANTWERPEN 2023  CLUB DES JEUNES ANVERS 2023 </vt:lpstr>
      <vt:lpstr>PowerPoint-presentatie</vt:lpstr>
      <vt:lpstr>PowerPoint-presentatie</vt:lpstr>
      <vt:lpstr>PowerPoint-presentatie</vt:lpstr>
      <vt:lpstr>PowerPoint-presentatie</vt:lpstr>
      <vt:lpstr>PowerPoint-presentatie</vt:lpstr>
      <vt:lpstr>Nationale Dagen KBDB Journées Nationales RFCB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WERELDKAMPIOENSCHAP JEUGD MIRA 2022  CHAMPIONNAT du MONDE JEUNESSE MIRA 2022 </vt:lpstr>
      <vt:lpstr>PowerPoint-presentatie</vt:lpstr>
      <vt:lpstr>Nationale Dagen KBDB Journées Nationales RFCB</vt:lpstr>
      <vt:lpstr>ALGEMEEN KAMPIOENSCHAP 2023 CHAMPIONNAT GENERAL 2023</vt:lpstr>
      <vt:lpstr>PowerPoint-presentatie</vt:lpstr>
      <vt:lpstr>PowerPoint-presentatie</vt:lpstr>
      <vt:lpstr>JEUGD 2023 JEUNESSE 2023</vt:lpstr>
      <vt:lpstr>PowerPoint-presentatie</vt:lpstr>
      <vt:lpstr>AS-DUIF SNELHEID JONGE DUIVEN 2023 AS-PIGEON VITESSE PIGEONNEAUX 2023</vt:lpstr>
      <vt:lpstr>PowerPoint-presentatie</vt:lpstr>
      <vt:lpstr>PowerPoint-presentatie</vt:lpstr>
      <vt:lpstr>AS-DUIF SNELHEID JAARLINGEN 2023 AS-PIGEON VITESSE YEARLINGS 2023</vt:lpstr>
      <vt:lpstr>PowerPoint-presentatie</vt:lpstr>
      <vt:lpstr>PowerPoint-presentatie</vt:lpstr>
      <vt:lpstr>AS-DUIF SNELHEID OUDE 2023 AS-PIGEON VITESSE VIEUX 2023</vt:lpstr>
      <vt:lpstr>PowerPoint-presentatie</vt:lpstr>
      <vt:lpstr>PowerPoint-presentatie</vt:lpstr>
      <vt:lpstr>AS-DUIF KLEINE ½ FOND JONGE DUIVEN 2023 AS-PIGEON PETIT ½ FOND PIGEONNEAUX 2023</vt:lpstr>
      <vt:lpstr>PowerPoint-presentatie</vt:lpstr>
      <vt:lpstr>PowerPoint-presentatie</vt:lpstr>
      <vt:lpstr>AS-DUIF KLEINE ½ FOND JAARLINGEN 2023 AS-PIGEON PETIT ½ FOND YEARLINGS 2023</vt:lpstr>
      <vt:lpstr>PowerPoint-presentatie</vt:lpstr>
      <vt:lpstr>PowerPoint-presentatie</vt:lpstr>
      <vt:lpstr>AS-DUIF KLEINE ½ FOND OUDE 2023 AS-PIGEON PETIT ½ FOND VIEUX 2023</vt:lpstr>
      <vt:lpstr>PowerPoint-presentatie</vt:lpstr>
      <vt:lpstr>PowerPoint-presentatie</vt:lpstr>
      <vt:lpstr>AS-DUIF GROTE ½ FOND JONGE DUIVEN 2023 AS-PIGEON GRAND ½ FOND PIGEONNEAUX 2023</vt:lpstr>
      <vt:lpstr>PowerPoint-presentatie</vt:lpstr>
      <vt:lpstr>PowerPoint-presentatie</vt:lpstr>
      <vt:lpstr>AS-DUIF GROTE ½ FOND JAARLINGEN 2023 AS-PIGEON GRAND ½ FOND YEARLINGS 2023</vt:lpstr>
      <vt:lpstr>PowerPoint-presentatie</vt:lpstr>
      <vt:lpstr>PowerPoint-presentatie</vt:lpstr>
      <vt:lpstr>AS-DUIF GROTE ½ FOND OUDE 2023 AS-PIGEON GRAND ½ FOND VIEUX 2023</vt:lpstr>
      <vt:lpstr>PowerPoint-presentatie</vt:lpstr>
      <vt:lpstr>PowerPoint-presentatie</vt:lpstr>
      <vt:lpstr>AS-DUIF FOND JAARLINGEN 2023 AS-PIGEON FOND YEARLINGS 2023</vt:lpstr>
      <vt:lpstr>PowerPoint-presentatie</vt:lpstr>
      <vt:lpstr>PowerPoint-presentatie</vt:lpstr>
      <vt:lpstr>AS-DUIF FOND OUDE 2023 AS-PIGEON FOND VIEUX 2023</vt:lpstr>
      <vt:lpstr>PowerPoint-presentatie</vt:lpstr>
      <vt:lpstr>PowerPoint-presentatie</vt:lpstr>
      <vt:lpstr>AS-DUIF GROTE FOND JAARLINGEN 2023 AS-PIGEON GRAND FOND YEARLINGS 2023</vt:lpstr>
      <vt:lpstr>PowerPoint-presentatie</vt:lpstr>
      <vt:lpstr>PowerPoint-presentatie</vt:lpstr>
      <vt:lpstr>AS-DUIF GROTE FOND OUDE 2023 AS-PIGEON GRAND FOND VIEUX 2023</vt:lpstr>
      <vt:lpstr>PowerPoint-presentatie</vt:lpstr>
      <vt:lpstr>PowerPoint-presentatie</vt:lpstr>
      <vt:lpstr>AS-DUIF ALL ROUND JONGE DUIVEN 2023 AS-PIGEON ALL ROUND PIGEONNEAUX 2023</vt:lpstr>
      <vt:lpstr>PowerPoint-presentatie</vt:lpstr>
      <vt:lpstr>PowerPoint-presentatie</vt:lpstr>
      <vt:lpstr>AS-DUIF ALL ROUND OUDE &amp; JAARLINGEN 2023 AS-PIGEON ALL ROUND VIEUX &amp; YEARLINGS 2023</vt:lpstr>
      <vt:lpstr>PowerPoint-presentatie</vt:lpstr>
      <vt:lpstr>PowerPoint-presentatie</vt:lpstr>
      <vt:lpstr>AS-DUIF RHONEVALLEI OUDE 2023 AS-PIGEON LIGNE DU RHONE VIEUX 2023</vt:lpstr>
      <vt:lpstr>PowerPoint-presentatie</vt:lpstr>
      <vt:lpstr>PowerPoint-presentatie</vt:lpstr>
      <vt:lpstr>SNELHEID JONGE DUIVEN 2023 VITESSE PIGEONNEAUX 2023</vt:lpstr>
      <vt:lpstr>PowerPoint-presentatie</vt:lpstr>
      <vt:lpstr>PowerPoint-presentatie</vt:lpstr>
      <vt:lpstr>SNELHEID OUDE &amp; JAARLINGEN 2023 VITESSE VIEUX &amp; YEARLINGS 2023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mama</dc:title>
  <dc:creator>Support</dc:creator>
  <cp:lastModifiedBy>Eric Dubois</cp:lastModifiedBy>
  <cp:revision>204</cp:revision>
  <dcterms:created xsi:type="dcterms:W3CDTF">2013-11-03T20:02:51Z</dcterms:created>
  <dcterms:modified xsi:type="dcterms:W3CDTF">2023-11-11T22:43:28Z</dcterms:modified>
</cp:coreProperties>
</file>