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df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2"/>
  </p:notesMasterIdLst>
  <p:sldIdLst>
    <p:sldId id="545" r:id="rId2"/>
    <p:sldId id="613" r:id="rId3"/>
    <p:sldId id="275" r:id="rId4"/>
    <p:sldId id="466" r:id="rId5"/>
    <p:sldId id="370" r:id="rId6"/>
    <p:sldId id="279" r:id="rId7"/>
    <p:sldId id="559" r:id="rId8"/>
    <p:sldId id="278" r:id="rId9"/>
    <p:sldId id="560" r:id="rId10"/>
    <p:sldId id="498" r:id="rId11"/>
    <p:sldId id="561" r:id="rId12"/>
    <p:sldId id="470" r:id="rId13"/>
    <p:sldId id="562" r:id="rId14"/>
    <p:sldId id="271" r:id="rId15"/>
    <p:sldId id="563" r:id="rId16"/>
    <p:sldId id="273" r:id="rId17"/>
    <p:sldId id="564" r:id="rId18"/>
    <p:sldId id="471" r:id="rId19"/>
    <p:sldId id="565" r:id="rId20"/>
    <p:sldId id="274" r:id="rId21"/>
    <p:sldId id="566" r:id="rId22"/>
    <p:sldId id="507" r:id="rId23"/>
    <p:sldId id="414" r:id="rId24"/>
    <p:sldId id="415" r:id="rId25"/>
    <p:sldId id="416" r:id="rId26"/>
    <p:sldId id="283" r:id="rId27"/>
    <p:sldId id="417" r:id="rId28"/>
    <p:sldId id="419" r:id="rId29"/>
    <p:sldId id="511" r:id="rId30"/>
    <p:sldId id="421" r:id="rId31"/>
    <p:sldId id="508" r:id="rId32"/>
    <p:sldId id="509" r:id="rId33"/>
    <p:sldId id="510" r:id="rId34"/>
    <p:sldId id="289" r:id="rId35"/>
    <p:sldId id="475" r:id="rId36"/>
    <p:sldId id="422" r:id="rId37"/>
    <p:sldId id="567" r:id="rId38"/>
    <p:sldId id="513" r:id="rId39"/>
    <p:sldId id="568" r:id="rId40"/>
    <p:sldId id="547" r:id="rId41"/>
    <p:sldId id="552" r:id="rId42"/>
    <p:sldId id="488" r:id="rId43"/>
    <p:sldId id="569" r:id="rId44"/>
    <p:sldId id="489" r:id="rId45"/>
    <p:sldId id="570" r:id="rId46"/>
    <p:sldId id="503" r:id="rId47"/>
    <p:sldId id="571" r:id="rId48"/>
    <p:sldId id="504" r:id="rId49"/>
    <p:sldId id="505" r:id="rId50"/>
    <p:sldId id="506" r:id="rId51"/>
    <p:sldId id="514" r:id="rId52"/>
    <p:sldId id="491" r:id="rId53"/>
    <p:sldId id="492" r:id="rId54"/>
    <p:sldId id="614" r:id="rId55"/>
    <p:sldId id="548" r:id="rId56"/>
    <p:sldId id="481" r:id="rId57"/>
    <p:sldId id="454" r:id="rId58"/>
    <p:sldId id="575" r:id="rId59"/>
    <p:sldId id="455" r:id="rId60"/>
    <p:sldId id="576" r:id="rId61"/>
    <p:sldId id="456" r:id="rId62"/>
    <p:sldId id="577" r:id="rId63"/>
    <p:sldId id="500" r:id="rId64"/>
    <p:sldId id="501" r:id="rId65"/>
    <p:sldId id="479" r:id="rId66"/>
    <p:sldId id="457" r:id="rId67"/>
    <p:sldId id="482" r:id="rId68"/>
    <p:sldId id="582" r:id="rId69"/>
    <p:sldId id="553" r:id="rId70"/>
    <p:sldId id="515" r:id="rId71"/>
    <p:sldId id="583" r:id="rId72"/>
    <p:sldId id="516" r:id="rId73"/>
    <p:sldId id="549" r:id="rId74"/>
    <p:sldId id="486" r:id="rId75"/>
    <p:sldId id="428" r:id="rId76"/>
    <p:sldId id="462" r:id="rId77"/>
    <p:sldId id="585" r:id="rId78"/>
    <p:sldId id="517" r:id="rId79"/>
    <p:sldId id="586" r:id="rId80"/>
    <p:sldId id="493" r:id="rId81"/>
    <p:sldId id="587" r:id="rId82"/>
    <p:sldId id="494" r:id="rId83"/>
    <p:sldId id="588" r:id="rId84"/>
    <p:sldId id="495" r:id="rId85"/>
    <p:sldId id="589" r:id="rId86"/>
    <p:sldId id="496" r:id="rId87"/>
    <p:sldId id="590" r:id="rId88"/>
    <p:sldId id="518" r:id="rId89"/>
    <p:sldId id="591" r:id="rId90"/>
    <p:sldId id="520" r:id="rId91"/>
    <p:sldId id="592" r:id="rId92"/>
    <p:sldId id="499" r:id="rId93"/>
    <p:sldId id="593" r:id="rId94"/>
    <p:sldId id="519" r:id="rId95"/>
    <p:sldId id="594" r:id="rId96"/>
    <p:sldId id="521" r:id="rId97"/>
    <p:sldId id="595" r:id="rId98"/>
    <p:sldId id="522" r:id="rId99"/>
    <p:sldId id="596" r:id="rId100"/>
    <p:sldId id="523" r:id="rId101"/>
    <p:sldId id="597" r:id="rId102"/>
    <p:sldId id="524" r:id="rId103"/>
    <p:sldId id="598" r:id="rId104"/>
    <p:sldId id="525" r:id="rId105"/>
    <p:sldId id="599" r:id="rId106"/>
    <p:sldId id="477" r:id="rId107"/>
    <p:sldId id="600" r:id="rId108"/>
    <p:sldId id="526" r:id="rId109"/>
    <p:sldId id="601" r:id="rId110"/>
    <p:sldId id="554" r:id="rId111"/>
    <p:sldId id="550" r:id="rId112"/>
    <p:sldId id="527" r:id="rId113"/>
    <p:sldId id="602" r:id="rId114"/>
    <p:sldId id="528" r:id="rId115"/>
    <p:sldId id="603" r:id="rId116"/>
    <p:sldId id="317" r:id="rId117"/>
    <p:sldId id="604" r:id="rId118"/>
    <p:sldId id="529" r:id="rId119"/>
    <p:sldId id="605" r:id="rId120"/>
    <p:sldId id="530" r:id="rId121"/>
    <p:sldId id="606" r:id="rId122"/>
    <p:sldId id="531" r:id="rId123"/>
    <p:sldId id="607" r:id="rId124"/>
    <p:sldId id="532" r:id="rId125"/>
    <p:sldId id="608" r:id="rId126"/>
    <p:sldId id="535" r:id="rId127"/>
    <p:sldId id="609" r:id="rId128"/>
    <p:sldId id="534" r:id="rId129"/>
    <p:sldId id="610" r:id="rId130"/>
    <p:sldId id="536" r:id="rId131"/>
    <p:sldId id="611" r:id="rId132"/>
    <p:sldId id="490" r:id="rId133"/>
    <p:sldId id="612" r:id="rId134"/>
    <p:sldId id="537" r:id="rId135"/>
    <p:sldId id="615" r:id="rId136"/>
    <p:sldId id="543" r:id="rId137"/>
    <p:sldId id="616" r:id="rId138"/>
    <p:sldId id="544" r:id="rId139"/>
    <p:sldId id="551" r:id="rId140"/>
    <p:sldId id="478" r:id="rId14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058" autoAdjust="0"/>
    <p:restoredTop sz="93049" autoAdjust="0"/>
  </p:normalViewPr>
  <p:slideViewPr>
    <p:cSldViewPr>
      <p:cViewPr varScale="1">
        <p:scale>
          <a:sx n="77" d="100"/>
          <a:sy n="77" d="100"/>
        </p:scale>
        <p:origin x="132" y="2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8CFFD-6507-45C0-8466-894E843CF55A}" type="datetimeFigureOut">
              <a:rPr lang="nl-BE" smtClean="0"/>
              <a:pPr/>
              <a:t>10/11/2023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8A1FC-B79E-496F-8C00-2AD6B5C2AF2C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629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0971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86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1399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88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4301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4257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1732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2048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4937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2916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4395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0865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7339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1432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9519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53291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988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72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6364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4399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6862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4718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92630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926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69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17151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18113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593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3229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4711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B755-A28F-4641-AE7D-CA20DB6E9C56}" type="slidenum">
              <a:rPr lang="nl-NL" smtClean="0"/>
              <a:t>138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9994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B755-A28F-4641-AE7D-CA20DB6E9C56}" type="slidenum">
              <a:rPr lang="nl-NL" smtClean="0"/>
              <a:t>74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579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76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0149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78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4724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80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2570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82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2571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84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617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het opmaakprofiel van de modelondertitel te bewerken</a:t>
            </a:r>
            <a:endParaRPr kumimoji="0" lang="en-US"/>
          </a:p>
        </p:txBody>
      </p:sp>
      <p:sp>
        <p:nvSpPr>
          <p:cNvPr id="30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10/11/2023</a:t>
            </a:fld>
            <a:endParaRPr lang="nl-BE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27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10/11/2023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10/11/2023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10/11/2023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10/11/2023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10/11/2023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10/11/2023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10/11/2023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10/11/2023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10/11/2023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met één afgeknipte en afgeronde hoek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hthoekige driehoek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10/11/2023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10" name="Vrije v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rije v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FFFF66"/>
            </a:gs>
            <a:gs pos="66000">
              <a:srgbClr val="FFFF66"/>
            </a:gs>
            <a:gs pos="6000">
              <a:srgbClr val="FF0000">
                <a:lumMod val="100000"/>
              </a:srgbClr>
            </a:gs>
            <a:gs pos="98000">
              <a:schemeClr val="tx1">
                <a:lumMod val="85000"/>
                <a:lumOff val="1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299686C-67FF-4B08-86FB-282C072CC967}" type="datetimeFigureOut">
              <a:rPr lang="nl-BE" smtClean="0"/>
              <a:pPr/>
              <a:t>10/11/2023</a:t>
            </a:fld>
            <a:endParaRPr lang="nl-BE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  <p:grpSp>
        <p:nvGrpSpPr>
          <p:cNvPr id="2" name="Groe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Vrije v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Vrije v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df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6.emf"/><Relationship Id="rId2" Type="http://schemas.openxmlformats.org/officeDocument/2006/relationships/image" Target="../media/image3.png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5.emf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df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6.emf"/><Relationship Id="rId2" Type="http://schemas.openxmlformats.org/officeDocument/2006/relationships/image" Target="../media/image3.png"/><Relationship Id="rId16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5.emf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oleObject" Target="../embeddings/oleObject9.bin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84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df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6.emf"/><Relationship Id="rId2" Type="http://schemas.openxmlformats.org/officeDocument/2006/relationships/image" Target="../media/image3.png"/><Relationship Id="rId16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5.emf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df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6.emf"/><Relationship Id="rId2" Type="http://schemas.openxmlformats.org/officeDocument/2006/relationships/image" Target="../media/image3.png"/><Relationship Id="rId16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5.emf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oleObject" Target="../embeddings/oleObject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df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6.emf"/><Relationship Id="rId2" Type="http://schemas.openxmlformats.org/officeDocument/2006/relationships/image" Target="../media/image3.png"/><Relationship Id="rId16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5.emf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oleObject" Target="../embeddings/oleObject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df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6.emf"/><Relationship Id="rId2" Type="http://schemas.openxmlformats.org/officeDocument/2006/relationships/image" Target="../media/image3.png"/><Relationship Id="rId16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5.emf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oleObject" Target="../embeddings/oleObject7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B714B75A-174B-4F35-ABEA-CC2D39FCF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7819" r="20284" b="15374"/>
          <a:stretch/>
        </p:blipFill>
        <p:spPr bwMode="auto">
          <a:xfrm>
            <a:off x="1621693" y="4498768"/>
            <a:ext cx="1968193" cy="149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C94BDB1D-7FA0-462B-B243-DC2A5F07F0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4" r="16599"/>
          <a:stretch/>
        </p:blipFill>
        <p:spPr>
          <a:xfrm>
            <a:off x="438569" y="2310090"/>
            <a:ext cx="1720731" cy="1404516"/>
          </a:xfrm>
          <a:prstGeom prst="rect">
            <a:avLst/>
          </a:prstGeom>
        </p:spPr>
      </p:pic>
      <p:pic>
        <p:nvPicPr>
          <p:cNvPr id="10" name="Afbeelding 9" descr="Afbeelding met logo&#10;&#10;Automatisch gegenereerde beschrijving">
            <a:extLst>
              <a:ext uri="{FF2B5EF4-FFF2-40B4-BE49-F238E27FC236}">
                <a16:creationId xmlns:a16="http://schemas.microsoft.com/office/drawing/2014/main" id="{D6D59F5F-EE98-FCFA-50B0-4DF286C90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27" y="1493638"/>
            <a:ext cx="1391174" cy="138503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A3DDEEF-EFA1-4AC5-8D35-204A01BAA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r="12367"/>
          <a:stretch/>
        </p:blipFill>
        <p:spPr>
          <a:xfrm>
            <a:off x="1463203" y="93463"/>
            <a:ext cx="2057052" cy="96894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D21D65C-E19F-5550-76CF-25FC7D709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267" y="13472"/>
            <a:ext cx="4848820" cy="6858000"/>
          </a:xfrm>
          <a:prstGeom prst="rect">
            <a:avLst/>
          </a:prstGeom>
        </p:spPr>
      </p:pic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A7FCF7AC-26D8-CF59-9143-D7E6A87FDB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82" y="93463"/>
            <a:ext cx="2662977" cy="1242823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C325375-7CA7-9B73-48FE-123D9DE27F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111528"/>
            <a:ext cx="2345641" cy="82097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EFA438-EF90-FBBA-FD5B-DDEB52ED4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" y="3871927"/>
            <a:ext cx="3497373" cy="49723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1D06BC9-2352-D6DD-57A4-37F314E6DB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23" y="5605247"/>
            <a:ext cx="2971157" cy="855507"/>
          </a:xfrm>
          <a:prstGeom prst="rect">
            <a:avLst/>
          </a:prstGeom>
        </p:spPr>
      </p:pic>
      <p:pic>
        <p:nvPicPr>
          <p:cNvPr id="5" name="Afbeelding 4" descr="Afbeelding met tekst, schermopname, hemel, buitenshuis&#10;&#10;Automatisch gegenereerde beschrijving">
            <a:extLst>
              <a:ext uri="{FF2B5EF4-FFF2-40B4-BE49-F238E27FC236}">
                <a16:creationId xmlns:a16="http://schemas.microsoft.com/office/drawing/2014/main" id="{12CFD54E-BAD0-7146-97E7-329055AB54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05" y="0"/>
            <a:ext cx="4848590" cy="6858000"/>
          </a:xfrm>
          <a:prstGeom prst="rect">
            <a:avLst/>
          </a:prstGeom>
        </p:spPr>
      </p:pic>
      <p:pic>
        <p:nvPicPr>
          <p:cNvPr id="9" name="Afbeelding 8" descr="Afbeelding met Lettertype, Graphics, logo, tekst&#10;&#10;Automatisch gegenereerde beschrijving">
            <a:extLst>
              <a:ext uri="{FF2B5EF4-FFF2-40B4-BE49-F238E27FC236}">
                <a16:creationId xmlns:a16="http://schemas.microsoft.com/office/drawing/2014/main" id="{AC317BC4-78AC-9920-8016-D2F64856D8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035" y="4539979"/>
            <a:ext cx="1896838" cy="820975"/>
          </a:xfrm>
          <a:prstGeom prst="rect">
            <a:avLst/>
          </a:prstGeom>
        </p:spPr>
      </p:pic>
      <p:pic>
        <p:nvPicPr>
          <p:cNvPr id="13" name="Afbeelding 12" descr="Afbeelding met tekst, Lettertype, grafische vormgeving, Graphics&#10;&#10;Automatisch gegenereerde beschrijving">
            <a:extLst>
              <a:ext uri="{FF2B5EF4-FFF2-40B4-BE49-F238E27FC236}">
                <a16:creationId xmlns:a16="http://schemas.microsoft.com/office/drawing/2014/main" id="{BD3BDD25-7A92-2596-CDAE-547272E2C6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62" y="1423033"/>
            <a:ext cx="2076058" cy="167986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4953B8F-EE9B-E96D-02D1-084EFFF54D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8110" y="1440903"/>
          <a:ext cx="1241163" cy="1767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2562075" imgH="3647898" progId="Acrobat.Document.DC">
                  <p:embed/>
                </p:oleObj>
              </mc:Choice>
              <mc:Fallback>
                <p:oleObj name="Acrobat Document" r:id="rId14" imgW="2562075" imgH="3647898" progId="Acrobat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4953B8F-EE9B-E96D-02D1-084EFFF54D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78110" y="1440903"/>
                        <a:ext cx="1241163" cy="1767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F451C29-92B5-BA85-CAC3-BDF40C957D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99131" y="3917637"/>
          <a:ext cx="1316131" cy="150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2066576" imgH="2362023" progId="Acrobat.Document.DC">
                  <p:embed/>
                </p:oleObj>
              </mc:Choice>
              <mc:Fallback>
                <p:oleObj name="Acrobat Document" r:id="rId16" imgW="2066576" imgH="2362023" progId="Acrobat.Document.DC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F451C29-92B5-BA85-CAC3-BDF40C957D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99131" y="3917637"/>
                        <a:ext cx="1316131" cy="150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 descr="Afbeelding met Lettertype, tekst, logo, teken&#10;&#10;Automatisch gegenereerde beschrijving">
            <a:extLst>
              <a:ext uri="{FF2B5EF4-FFF2-40B4-BE49-F238E27FC236}">
                <a16:creationId xmlns:a16="http://schemas.microsoft.com/office/drawing/2014/main" id="{639425D3-AB8F-1018-7970-1C3719B128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" y="5153319"/>
            <a:ext cx="1581371" cy="160995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1668953-A8D0-D3E0-1879-39C29D05C3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342" y="1162375"/>
            <a:ext cx="20383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3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GROTE PRIJZEN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GRANDS PRIX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7AB97EB-CEFD-0FF0-FE20-B72F644AF42C}"/>
              </a:ext>
            </a:extLst>
          </p:cNvPr>
          <p:cNvSpPr txBox="1"/>
          <p:nvPr/>
        </p:nvSpPr>
        <p:spPr>
          <a:xfrm>
            <a:off x="2063552" y="2564904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solidFill>
                  <a:srgbClr val="002060"/>
                </a:solidFill>
              </a:rPr>
              <a:t>PRIJS van de </a:t>
            </a:r>
            <a:r>
              <a:rPr lang="nl-BE" sz="2800" b="1" dirty="0">
                <a:solidFill>
                  <a:srgbClr val="002060"/>
                </a:solidFill>
                <a:latin typeface="Elephant" pitchFamily="18" charset="0"/>
              </a:rPr>
              <a:t>NATIONALE LOTERIJ</a:t>
            </a:r>
            <a:endParaRPr lang="nl-BE" sz="2400" b="1" dirty="0">
              <a:solidFill>
                <a:srgbClr val="002060"/>
              </a:solidFill>
              <a:latin typeface="Elephant" pitchFamily="18" charset="0"/>
            </a:endParaRPr>
          </a:p>
          <a:p>
            <a:pPr algn="ctr"/>
            <a:r>
              <a:rPr lang="nl-BE" sz="2400" b="1" dirty="0">
                <a:solidFill>
                  <a:srgbClr val="002060"/>
                </a:solidFill>
              </a:rPr>
              <a:t>PRIX de la </a:t>
            </a:r>
            <a:r>
              <a:rPr lang="nl-BE" sz="2800" b="1" dirty="0">
                <a:solidFill>
                  <a:srgbClr val="002060"/>
                </a:solidFill>
                <a:latin typeface="Elephant" pitchFamily="18" charset="0"/>
              </a:rPr>
              <a:t>LOTERIE NATIONALE</a:t>
            </a:r>
            <a:endParaRPr lang="nl-BE" sz="2400" b="1" dirty="0">
              <a:solidFill>
                <a:srgbClr val="002060"/>
              </a:solidFill>
              <a:latin typeface="Elephant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BC1E4C9-4599-0772-59B7-9787A3FB0BE3}"/>
              </a:ext>
            </a:extLst>
          </p:cNvPr>
          <p:cNvSpPr txBox="1"/>
          <p:nvPr/>
        </p:nvSpPr>
        <p:spPr>
          <a:xfrm>
            <a:off x="767408" y="5066020"/>
            <a:ext cx="1087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latin typeface="Arial Black" panose="020B0A04020102020204" pitchFamily="34" charset="0"/>
              </a:rPr>
              <a:t> HERBOTS Jo &amp; </a:t>
            </a:r>
            <a:r>
              <a:rPr lang="nl-BE" sz="3600" b="1" dirty="0" err="1">
                <a:latin typeface="Arial Black" panose="020B0A04020102020204" pitchFamily="34" charset="0"/>
              </a:rPr>
              <a:t>Raf</a:t>
            </a:r>
            <a:r>
              <a:rPr lang="nl-BE" sz="3600" b="1" dirty="0">
                <a:latin typeface="Arial Black" panose="020B0A04020102020204" pitchFamily="34" charset="0"/>
              </a:rPr>
              <a:t> – Halle-</a:t>
            </a:r>
            <a:r>
              <a:rPr lang="nl-BE" sz="3600" b="1" dirty="0" err="1">
                <a:latin typeface="Arial Black" panose="020B0A04020102020204" pitchFamily="34" charset="0"/>
              </a:rPr>
              <a:t>Booienhoven</a:t>
            </a:r>
            <a:endParaRPr lang="nl-BE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65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GROTE FOND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GRAND FOND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12280"/>
            <a:ext cx="8907037" cy="235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Maroy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Geert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Heestert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Maroy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Geert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Heestert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Logghe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Maes			Zelzate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3212127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602093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012281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4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person, pak&#10;&#10;Automatisch gegenereerde beschrijving">
            <a:extLst>
              <a:ext uri="{FF2B5EF4-FFF2-40B4-BE49-F238E27FC236}">
                <a16:creationId xmlns:a16="http://schemas.microsoft.com/office/drawing/2014/main" id="{F4A9A743-33F0-D303-5E58-F931C12F9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2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GROTE FOND OUDE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GRAND FOND VIEUX PIGEONS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12280"/>
            <a:ext cx="8907037" cy="235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Boe Maarten			  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Schendelbeke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Farnandez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Pereira Helder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Pilipe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Aubange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Ouwerkerk – Dekkers           Brasschaat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3212127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602093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012281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4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BA4216F9-D8A7-BD94-D3C5-71C03095F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6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ALL ROUND JONGE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ALL ROUND PIGEONNEAUX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Brugmans Sabrina		Halen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Schroyen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Stockmans		Heusden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Brugmans Sabrina		Halen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3203782"/>
            <a:ext cx="417731" cy="5674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2593748"/>
            <a:ext cx="417731" cy="5674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19" y="2003936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9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glimlach&#10;&#10;Automatisch gegenereerde beschrijving">
            <a:extLst>
              <a:ext uri="{FF2B5EF4-FFF2-40B4-BE49-F238E27FC236}">
                <a16:creationId xmlns:a16="http://schemas.microsoft.com/office/drawing/2014/main" id="{E449422E-D4D7-9BB7-1E1A-BDE9F5B22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ALL ROUND OUDE &amp;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ALL ROUND VIEUX &amp;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Limbourg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Erik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Brussegem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Cleirbaut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Kris			Putte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3203782"/>
            <a:ext cx="417731" cy="5674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2593748"/>
            <a:ext cx="417731" cy="5674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19" y="2003936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2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schoeisel, glimlach&#10;&#10;Automatisch gegenereerde beschrijving">
            <a:extLst>
              <a:ext uri="{FF2B5EF4-FFF2-40B4-BE49-F238E27FC236}">
                <a16:creationId xmlns:a16="http://schemas.microsoft.com/office/drawing/2014/main" id="{CF268F35-730F-92F8-C333-2B448C1DF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7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RHONEVALLEI OUDE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LIGNE DU RHONE VIEUX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Meirlaen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Etienne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Deurle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Pepermans Bart			Sint-Katelijne-Waver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Regnier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G. &amp; M. 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Pesche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3203783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593749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003937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5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ak, glimlach&#10;&#10;Automatisch gegenereerde beschrijving">
            <a:extLst>
              <a:ext uri="{FF2B5EF4-FFF2-40B4-BE49-F238E27FC236}">
                <a16:creationId xmlns:a16="http://schemas.microsoft.com/office/drawing/2014/main" id="{6E65019C-93E8-07BF-AE0C-14F23B7F4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7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glimlach&#10;&#10;Automatisch gegenereerde beschrijving">
            <a:extLst>
              <a:ext uri="{FF2B5EF4-FFF2-40B4-BE49-F238E27FC236}">
                <a16:creationId xmlns:a16="http://schemas.microsoft.com/office/drawing/2014/main" id="{1C0D6D2D-20BF-CBBF-86B1-F6B59C104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8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283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AFA8EEF4-C7B4-4D52-ACB8-B4A6006C8F2C}"/>
              </a:ext>
            </a:extLst>
          </p:cNvPr>
          <p:cNvSpPr/>
          <p:nvPr/>
        </p:nvSpPr>
        <p:spPr>
          <a:xfrm>
            <a:off x="1685328" y="0"/>
            <a:ext cx="8520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Nationale Dagen KBDB</a:t>
            </a:r>
            <a:b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</a:br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nl-BE" sz="5600" b="1" dirty="0" err="1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Journées</a:t>
            </a:r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nl-BE" sz="5600" b="1" dirty="0" err="1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Nationales</a:t>
            </a:r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RFCB</a:t>
            </a:r>
            <a:endParaRPr lang="nl-BE" dirty="0"/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DB87404C-4676-40D5-B6F2-A16D70EA9C1C}"/>
              </a:ext>
            </a:extLst>
          </p:cNvPr>
          <p:cNvSpPr txBox="1">
            <a:spLocks/>
          </p:cNvSpPr>
          <p:nvPr/>
        </p:nvSpPr>
        <p:spPr>
          <a:xfrm>
            <a:off x="695400" y="1988840"/>
            <a:ext cx="10513168" cy="432048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Tentoonstelling van de te koop gestelde duiven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vrijdag van 17u tot 19u 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Verkoop zaterdag van 18u tot 19u</a:t>
            </a:r>
          </a:p>
          <a:p>
            <a:pPr algn="ctr"/>
            <a:endParaRPr lang="nl-BE" sz="3600" b="1" dirty="0">
              <a:solidFill>
                <a:srgbClr val="FFFF00"/>
              </a:solidFill>
              <a:highlight>
                <a:srgbClr val="FF0000"/>
              </a:highlight>
              <a:latin typeface="+mj-lt"/>
            </a:endParaRPr>
          </a:p>
          <a:p>
            <a:pPr algn="ctr"/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Exposition des pigeons mis en </a:t>
            </a: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vente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vendredi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de 17h à 19h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Vente </a:t>
            </a:r>
            <a:r>
              <a:rPr lang="nl-BE" sz="3600" b="1" dirty="0" err="1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samedi</a:t>
            </a:r>
            <a:r>
              <a:rPr lang="nl-BE" sz="3600" b="1" dirty="0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 de 18h à 19h</a:t>
            </a:r>
          </a:p>
        </p:txBody>
      </p:sp>
    </p:spTree>
    <p:extLst>
      <p:ext uri="{BB962C8B-B14F-4D97-AF65-F5344CB8AC3E}">
        <p14:creationId xmlns:p14="http://schemas.microsoft.com/office/powerpoint/2010/main" val="148461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B714B75A-174B-4F35-ABEA-CC2D39FCF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7819" r="20284" b="15374"/>
          <a:stretch/>
        </p:blipFill>
        <p:spPr bwMode="auto">
          <a:xfrm>
            <a:off x="1621693" y="4498768"/>
            <a:ext cx="1968193" cy="149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C94BDB1D-7FA0-462B-B243-DC2A5F07F0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4" r="16599"/>
          <a:stretch/>
        </p:blipFill>
        <p:spPr>
          <a:xfrm>
            <a:off x="438569" y="2310090"/>
            <a:ext cx="1720731" cy="1404516"/>
          </a:xfrm>
          <a:prstGeom prst="rect">
            <a:avLst/>
          </a:prstGeom>
        </p:spPr>
      </p:pic>
      <p:pic>
        <p:nvPicPr>
          <p:cNvPr id="10" name="Afbeelding 9" descr="Afbeelding met logo&#10;&#10;Automatisch gegenereerde beschrijving">
            <a:extLst>
              <a:ext uri="{FF2B5EF4-FFF2-40B4-BE49-F238E27FC236}">
                <a16:creationId xmlns:a16="http://schemas.microsoft.com/office/drawing/2014/main" id="{D6D59F5F-EE98-FCFA-50B0-4DF286C90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27" y="1493638"/>
            <a:ext cx="1391174" cy="138503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A3DDEEF-EFA1-4AC5-8D35-204A01BAA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r="12367"/>
          <a:stretch/>
        </p:blipFill>
        <p:spPr>
          <a:xfrm>
            <a:off x="1463203" y="93463"/>
            <a:ext cx="2057052" cy="96894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D21D65C-E19F-5550-76CF-25FC7D709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267" y="13472"/>
            <a:ext cx="4848820" cy="6858000"/>
          </a:xfrm>
          <a:prstGeom prst="rect">
            <a:avLst/>
          </a:prstGeom>
        </p:spPr>
      </p:pic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A7FCF7AC-26D8-CF59-9143-D7E6A87FDB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82" y="93463"/>
            <a:ext cx="2662977" cy="1242823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C325375-7CA7-9B73-48FE-123D9DE27F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111528"/>
            <a:ext cx="2345641" cy="82097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EFA438-EF90-FBBA-FD5B-DDEB52ED4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" y="3871927"/>
            <a:ext cx="3497373" cy="49723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1D06BC9-2352-D6DD-57A4-37F314E6DB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23" y="5605247"/>
            <a:ext cx="2971157" cy="855507"/>
          </a:xfrm>
          <a:prstGeom prst="rect">
            <a:avLst/>
          </a:prstGeom>
        </p:spPr>
      </p:pic>
      <p:pic>
        <p:nvPicPr>
          <p:cNvPr id="5" name="Afbeelding 4" descr="Afbeelding met tekst, schermopname, hemel, buitenshuis&#10;&#10;Automatisch gegenereerde beschrijving">
            <a:extLst>
              <a:ext uri="{FF2B5EF4-FFF2-40B4-BE49-F238E27FC236}">
                <a16:creationId xmlns:a16="http://schemas.microsoft.com/office/drawing/2014/main" id="{12CFD54E-BAD0-7146-97E7-329055AB54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05" y="0"/>
            <a:ext cx="4848590" cy="6858000"/>
          </a:xfrm>
          <a:prstGeom prst="rect">
            <a:avLst/>
          </a:prstGeom>
        </p:spPr>
      </p:pic>
      <p:pic>
        <p:nvPicPr>
          <p:cNvPr id="9" name="Afbeelding 8" descr="Afbeelding met Lettertype, Graphics, logo, tekst&#10;&#10;Automatisch gegenereerde beschrijving">
            <a:extLst>
              <a:ext uri="{FF2B5EF4-FFF2-40B4-BE49-F238E27FC236}">
                <a16:creationId xmlns:a16="http://schemas.microsoft.com/office/drawing/2014/main" id="{AC317BC4-78AC-9920-8016-D2F64856D8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035" y="4539979"/>
            <a:ext cx="1896838" cy="820975"/>
          </a:xfrm>
          <a:prstGeom prst="rect">
            <a:avLst/>
          </a:prstGeom>
        </p:spPr>
      </p:pic>
      <p:pic>
        <p:nvPicPr>
          <p:cNvPr id="13" name="Afbeelding 12" descr="Afbeelding met tekst, Lettertype, grafische vormgeving, Graphics&#10;&#10;Automatisch gegenereerde beschrijving">
            <a:extLst>
              <a:ext uri="{FF2B5EF4-FFF2-40B4-BE49-F238E27FC236}">
                <a16:creationId xmlns:a16="http://schemas.microsoft.com/office/drawing/2014/main" id="{BD3BDD25-7A92-2596-CDAE-547272E2C6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62" y="1423033"/>
            <a:ext cx="2076058" cy="167986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4953B8F-EE9B-E96D-02D1-084EFFF54D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8110" y="1440903"/>
          <a:ext cx="1241163" cy="1767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2562075" imgH="3647898" progId="Acrobat.Document.DC">
                  <p:embed/>
                </p:oleObj>
              </mc:Choice>
              <mc:Fallback>
                <p:oleObj name="Acrobat Document" r:id="rId14" imgW="2562075" imgH="3647898" progId="Acrobat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4953B8F-EE9B-E96D-02D1-084EFFF54D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78110" y="1440903"/>
                        <a:ext cx="1241163" cy="1767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F451C29-92B5-BA85-CAC3-BDF40C957D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99131" y="3917637"/>
          <a:ext cx="1316131" cy="150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2066576" imgH="2362023" progId="Acrobat.Document.DC">
                  <p:embed/>
                </p:oleObj>
              </mc:Choice>
              <mc:Fallback>
                <p:oleObj name="Acrobat Document" r:id="rId16" imgW="2066576" imgH="2362023" progId="Acrobat.Document.DC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F451C29-92B5-BA85-CAC3-BDF40C957D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99131" y="3917637"/>
                        <a:ext cx="1316131" cy="150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 descr="Afbeelding met Lettertype, tekst, logo, teken&#10;&#10;Automatisch gegenereerde beschrijving">
            <a:extLst>
              <a:ext uri="{FF2B5EF4-FFF2-40B4-BE49-F238E27FC236}">
                <a16:creationId xmlns:a16="http://schemas.microsoft.com/office/drawing/2014/main" id="{639425D3-AB8F-1018-7970-1C3719B128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" y="5153319"/>
            <a:ext cx="1581371" cy="160995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1668953-A8D0-D3E0-1879-39C29D05C3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342" y="1162375"/>
            <a:ext cx="20383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9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SNELHEID JONGE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VITESSE PIGEONNEAUX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Philippens Pierre			's Gravenvoeren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Vermeerbergen - Wilms		Mol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Janssens Mark			Linkhout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3203782"/>
            <a:ext cx="417731" cy="5674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2593748"/>
            <a:ext cx="417731" cy="5674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19" y="2003936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2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schoeisel, person&#10;&#10;Automatisch gegenereerde beschrijving">
            <a:extLst>
              <a:ext uri="{FF2B5EF4-FFF2-40B4-BE49-F238E27FC236}">
                <a16:creationId xmlns:a16="http://schemas.microsoft.com/office/drawing/2014/main" id="{1F216217-AE56-456E-5F7E-1D0F1830A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2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SNELHEID OUDE &amp;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VITESSE VIEUX &amp;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Dehon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Demonseau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Thulin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Chiacchietta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Paolo		Quaregnon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Vermeerbergen - Wilms		Mol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DB8820E-ED60-4897-8669-F4063A449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3209804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A4BBF42-EC17-4A8A-B84A-FF3CF1B6EF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599770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6EAD148-BD0D-424E-988D-71D750C62F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97" y="2009958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9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meubels&#10;&#10;Automatisch gegenereerde beschrijving">
            <a:extLst>
              <a:ext uri="{FF2B5EF4-FFF2-40B4-BE49-F238E27FC236}">
                <a16:creationId xmlns:a16="http://schemas.microsoft.com/office/drawing/2014/main" id="{BD6199B2-56AE-CBCC-08A2-6F216B9F5C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0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KLEINE ½ FOND JONGE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PETIT ½ FOND PIGEONNEAUX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Calus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Rony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			Heist-aan-Zee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Schroyen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Stockmans		Heusden (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Limb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Geens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Paul			Essen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3203783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593749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2003937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3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schoeisel, pak&#10;&#10;Automatisch gegenereerde beschrijving">
            <a:extLst>
              <a:ext uri="{FF2B5EF4-FFF2-40B4-BE49-F238E27FC236}">
                <a16:creationId xmlns:a16="http://schemas.microsoft.com/office/drawing/2014/main" id="{B85FF424-DBD9-CCF0-4F3B-E3A14C888D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KLEINE ½ FOND OUDE &amp;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PETIT ½ FOND VIEUX &amp;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Bodson Jean &amp; Franck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Heure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-Romain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Clabots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père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fils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Grâce-Hollogne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Petré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Tang			Borgloon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3202637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592603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2002791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9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schoeisel&#10;&#10;Automatisch gegenereerde beschrijving">
            <a:extLst>
              <a:ext uri="{FF2B5EF4-FFF2-40B4-BE49-F238E27FC236}">
                <a16:creationId xmlns:a16="http://schemas.microsoft.com/office/drawing/2014/main" id="{0F86AA65-69A4-A38F-DCAF-30BCA89A6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0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el 3"/>
          <p:cNvSpPr txBox="1">
            <a:spLocks/>
          </p:cNvSpPr>
          <p:nvPr/>
        </p:nvSpPr>
        <p:spPr>
          <a:xfrm>
            <a:off x="2135560" y="44624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 “BOURGES” </a:t>
            </a: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PRIJZEN</a:t>
            </a:r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 2023</a:t>
            </a:r>
            <a:b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PRIX  “BOURGES” 2023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138336" y="2739161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Prijs van de Stad Mechelen</a:t>
            </a:r>
          </a:p>
          <a:p>
            <a:pPr algn="ctr"/>
            <a:r>
              <a:rPr lang="nl-BE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Prix de la </a:t>
            </a:r>
            <a:r>
              <a:rPr lang="nl-BE" sz="32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Ville</a:t>
            </a:r>
            <a:r>
              <a:rPr lang="nl-BE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 de </a:t>
            </a:r>
            <a:r>
              <a:rPr lang="nl-BE" sz="32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Malines</a:t>
            </a:r>
            <a:endParaRPr lang="nl-BE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35360" y="4941168"/>
            <a:ext cx="1087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latin typeface="Arial Black" panose="020B0A04020102020204" pitchFamily="34" charset="0"/>
              </a:rPr>
              <a:t> VERHEYEN Louis - Scherpenheuvel</a:t>
            </a:r>
          </a:p>
        </p:txBody>
      </p:sp>
    </p:spTree>
    <p:extLst>
      <p:ext uri="{BB962C8B-B14F-4D97-AF65-F5344CB8AC3E}">
        <p14:creationId xmlns:p14="http://schemas.microsoft.com/office/powerpoint/2010/main" val="331529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GROTE ½ FOND JONGE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GRAND ½ FOND PIGEONNEAUX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Storms Wim			Berlaar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Hermans-Bonné			Loksbergen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Lambrechts Brent 		Berlaar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3202637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592603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2002791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4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pak&#10;&#10;Automatisch gegenereerde beschrijving">
            <a:extLst>
              <a:ext uri="{FF2B5EF4-FFF2-40B4-BE49-F238E27FC236}">
                <a16:creationId xmlns:a16="http://schemas.microsoft.com/office/drawing/2014/main" id="{E0215C16-FDDC-41B9-1D29-39DC4E4CD9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4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GROTE ½ FOND OUDE &amp;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GRAND ½ FOND VIEUX &amp;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Debacker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	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Beveren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Thys Nick &amp; Roger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Hallaar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Vanmeert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 &amp;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Koen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Zelem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3202637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592603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2002791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1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schoeisel, pak&#10;&#10;Automatisch gegenereerde beschrijving">
            <a:extLst>
              <a:ext uri="{FF2B5EF4-FFF2-40B4-BE49-F238E27FC236}">
                <a16:creationId xmlns:a16="http://schemas.microsoft.com/office/drawing/2014/main" id="{E2653378-77C1-0480-578B-8F3C2CA6C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1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RHONEVALLEI OUDE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LIGNE DE RHONE VIEUX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Wouters Ronny &amp;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Domien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Zelem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Keyzer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Norbert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Etikhove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Calonne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Jean Robert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Peruwelz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3202637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592603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2002791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0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schoeisel, pak&#10;&#10;Automatisch gegenereerde beschrijving">
            <a:extLst>
              <a:ext uri="{FF2B5EF4-FFF2-40B4-BE49-F238E27FC236}">
                <a16:creationId xmlns:a16="http://schemas.microsoft.com/office/drawing/2014/main" id="{6D14E8DA-E04B-41F8-2D95-B389646DC1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8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FOND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FOND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989985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Cleirbaut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Kris			Putte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Bostoen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Sam	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Adegem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Rompaey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Karlo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Sint-Truiden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3188686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578652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1988840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6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schoeisel&#10;&#10;Automatisch gegenereerde beschrijving">
            <a:extLst>
              <a:ext uri="{FF2B5EF4-FFF2-40B4-BE49-F238E27FC236}">
                <a16:creationId xmlns:a16="http://schemas.microsoft.com/office/drawing/2014/main" id="{B7BB5A84-5123-8E69-1B9D-1D3E48FAAB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3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FOND OUDE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FOND VIEUX PIGEONS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Thibaut – Boons	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Sombreffe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Colsoulle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P. &amp; F. 	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Baisieux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Meyer -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Boddaert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Hamme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3202637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592603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2002791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3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kleed, person&#10;&#10;Automatisch gegenereerde beschrijving">
            <a:extLst>
              <a:ext uri="{FF2B5EF4-FFF2-40B4-BE49-F238E27FC236}">
                <a16:creationId xmlns:a16="http://schemas.microsoft.com/office/drawing/2014/main" id="{7DACC91F-370F-16B5-0E10-B68C2D8F85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2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ak, person&#10;&#10;Automatisch gegenereerde beschrijving">
            <a:extLst>
              <a:ext uri="{FF2B5EF4-FFF2-40B4-BE49-F238E27FC236}">
                <a16:creationId xmlns:a16="http://schemas.microsoft.com/office/drawing/2014/main" id="{F53DE65C-BEE9-217C-0158-CF4509540D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GROTE FOND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GRAND FOND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Putman Mathias			Zwevegem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Maroy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Geert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Heestert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Seiffert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Thibaut			Kapellen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3203783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593749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003937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2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schoeisel, pak&#10;&#10;Automatisch gegenereerde beschrijving">
            <a:extLst>
              <a:ext uri="{FF2B5EF4-FFF2-40B4-BE49-F238E27FC236}">
                <a16:creationId xmlns:a16="http://schemas.microsoft.com/office/drawing/2014/main" id="{CA6C30BA-AB43-FDD3-0008-066E402621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0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GROTE FOND OUDE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GRAND FOND VIEUX PIGEONS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Bonmariage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Mason		Ouffet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Olmen Bart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Broechem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Bruyneel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Wilfried			Oudenaarde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3203783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593749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003937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7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person, kleed&#10;&#10;Automatisch gegenereerde beschrijving">
            <a:extLst>
              <a:ext uri="{FF2B5EF4-FFF2-40B4-BE49-F238E27FC236}">
                <a16:creationId xmlns:a16="http://schemas.microsoft.com/office/drawing/2014/main" id="{F1C30B81-0F62-E922-C0F5-137259FBCA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3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0590" y="-297"/>
            <a:ext cx="5230821" cy="685859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135560" y="332656"/>
            <a:ext cx="7851648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ALGEMEEN KAMPIOENSCHAP 2023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CHAMPIONNAT GENERAL 2023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415480" y="2276872"/>
            <a:ext cx="10369152" cy="2272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nl-BE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Harchies</a:t>
            </a: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Christian &amp; </a:t>
            </a:r>
            <a:r>
              <a:rPr lang="nl-BE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Cyriel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Warchin</a:t>
            </a:r>
            <a:endParaRPr lang="fr-FR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Limbourg Erik				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Brussegem</a:t>
            </a:r>
            <a:endParaRPr lang="fr-FR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Pierre Roger &amp; David			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Bossut-Gottechain</a:t>
            </a:r>
            <a:endParaRPr lang="nl-BE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886328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166248"/>
            <a:ext cx="511476" cy="6948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7" y="2466536"/>
            <a:ext cx="511358" cy="694641"/>
          </a:xfrm>
          <a:prstGeom prst="rect">
            <a:avLst/>
          </a:prstGeom>
        </p:spPr>
      </p:pic>
      <p:pic>
        <p:nvPicPr>
          <p:cNvPr id="2" name="Picture 4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FD979907-044F-E20F-B94F-D5D2303B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2" y="4240967"/>
            <a:ext cx="3597776" cy="3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9860E713-9AE6-1759-2409-3F73BFE82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386" y="3585157"/>
            <a:ext cx="3597776" cy="3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013CA306-D1D5-B8D7-B7DF-9A4726B20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554" y="-159089"/>
            <a:ext cx="3597776" cy="3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355A7134-769E-4003-0EEE-7183AA91E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224" y="259078"/>
            <a:ext cx="3597776" cy="3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A851FBBC-A90F-2375-691C-B4BC7B828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426" y="-666115"/>
            <a:ext cx="3597776" cy="3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BD77DCFF-0452-0BE1-BCBE-1AAB1921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336" y="4297705"/>
            <a:ext cx="3597776" cy="3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BFA23D22-7161-346A-97D6-8061341AF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43" y="146725"/>
            <a:ext cx="3597776" cy="3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46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kleding, persoon, person, schoeisel&#10;&#10;Automatisch gegenereerde beschrijving">
            <a:extLst>
              <a:ext uri="{FF2B5EF4-FFF2-40B4-BE49-F238E27FC236}">
                <a16:creationId xmlns:a16="http://schemas.microsoft.com/office/drawing/2014/main" id="{CBDF7835-E85D-A077-3698-711638CA52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4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8477" y="457031"/>
            <a:ext cx="5230821" cy="685859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886328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166248"/>
            <a:ext cx="511476" cy="6948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7" y="2466536"/>
            <a:ext cx="511358" cy="694641"/>
          </a:xfrm>
          <a:prstGeom prst="rect">
            <a:avLst/>
          </a:prstGeom>
        </p:spPr>
      </p:pic>
      <p:pic>
        <p:nvPicPr>
          <p:cNvPr id="2" name="Afbeelding 1" descr="Heeft Nederland een vuurwerk-obsessie? Ook in het buitenland is vaak gedoe  | RTL Nieuws">
            <a:extLst>
              <a:ext uri="{FF2B5EF4-FFF2-40B4-BE49-F238E27FC236}">
                <a16:creationId xmlns:a16="http://schemas.microsoft.com/office/drawing/2014/main" id="{39453270-4D55-A11E-9D66-BE2CE59E8D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2369" y="0"/>
            <a:ext cx="14454369" cy="82638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24FF67C3-CFDF-8853-4933-A271DD79858A}"/>
              </a:ext>
            </a:extLst>
          </p:cNvPr>
          <p:cNvSpPr txBox="1">
            <a:spLocks/>
          </p:cNvSpPr>
          <p:nvPr/>
        </p:nvSpPr>
        <p:spPr>
          <a:xfrm>
            <a:off x="1869900" y="-62348"/>
            <a:ext cx="8568952" cy="1828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rmAutofit fontScale="850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Nationale Dagen KBDB 2023</a:t>
            </a:r>
            <a:br>
              <a:rPr lang="nl-BE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nl-BE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Journées</a:t>
            </a:r>
            <a:r>
              <a:rPr lang="nl-B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nl-BE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Nationales</a:t>
            </a:r>
            <a:r>
              <a:rPr lang="nl-B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RFCB 2023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CF08126-6A39-B29C-FC14-042B9E58B2BD}"/>
              </a:ext>
            </a:extLst>
          </p:cNvPr>
          <p:cNvSpPr txBox="1">
            <a:spLocks/>
          </p:cNvSpPr>
          <p:nvPr/>
        </p:nvSpPr>
        <p:spPr>
          <a:xfrm>
            <a:off x="1919536" y="1465253"/>
            <a:ext cx="8568952" cy="1828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Alle </a:t>
            </a:r>
            <a:r>
              <a:rPr lang="nl-BE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gemedailleerden</a:t>
            </a:r>
            <a:endParaRPr lang="nl-B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nl-BE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Tous</a:t>
            </a:r>
            <a:r>
              <a:rPr lang="nl-B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les médaillés</a:t>
            </a:r>
          </a:p>
        </p:txBody>
      </p:sp>
      <p:pic>
        <p:nvPicPr>
          <p:cNvPr id="11" name="Picture 4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9735E0B5-7058-AC8D-9F0C-4AFD74AB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324" y="-516736"/>
            <a:ext cx="3597776" cy="3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1C3C42CA-65E7-08E0-F63A-CE8A09CD2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452" y="1055163"/>
            <a:ext cx="3597776" cy="3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C8A6D886-48B2-316D-6082-44959A7AB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848" y="1803589"/>
            <a:ext cx="3597776" cy="3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A8E059BA-CFD1-8C09-811B-7CFA671FB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764" y="-597216"/>
            <a:ext cx="3597776" cy="3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196FD070-BA90-F013-DEE4-51A2F8A8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302" y="19779"/>
            <a:ext cx="3597776" cy="3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el 16">
            <a:extLst>
              <a:ext uri="{FF2B5EF4-FFF2-40B4-BE49-F238E27FC236}">
                <a16:creationId xmlns:a16="http://schemas.microsoft.com/office/drawing/2014/main" id="{0110AE1D-7A76-3846-C1AA-0825815DAE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924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overdekt, Theater&#10;&#10;Automatisch gegenereerde beschrijving">
            <a:extLst>
              <a:ext uri="{FF2B5EF4-FFF2-40B4-BE49-F238E27FC236}">
                <a16:creationId xmlns:a16="http://schemas.microsoft.com/office/drawing/2014/main" id="{5E78F864-C5C3-5FEF-8DCE-B4CA857D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3250"/>
          <a:stretch/>
        </p:blipFill>
        <p:spPr>
          <a:xfrm>
            <a:off x="-32752" y="869347"/>
            <a:ext cx="12224752" cy="54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5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1263" y="2775039"/>
            <a:ext cx="3972694" cy="3780940"/>
          </a:xfrm>
          <a:noFill/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</a:pPr>
            <a:r>
              <a:rPr lang="nl-NL" sz="2800" b="1" dirty="0"/>
              <a:t>Verbroederingsavond</a:t>
            </a:r>
            <a:br>
              <a:rPr lang="nl-NL" sz="2800" b="1" dirty="0"/>
            </a:br>
            <a:r>
              <a:rPr lang="nl-NL" sz="2800" b="1" dirty="0"/>
              <a:t>Vrijdag 17-03-2023</a:t>
            </a:r>
            <a:br>
              <a:rPr lang="nl-NL" sz="2800" b="1" dirty="0"/>
            </a:br>
            <a:r>
              <a:rPr lang="nl-NL" sz="4400" b="1" dirty="0">
                <a:solidFill>
                  <a:schemeClr val="accent1">
                    <a:lumMod val="75000"/>
                  </a:schemeClr>
                </a:solidFill>
              </a:rPr>
              <a:t>DJ Carlo</a:t>
            </a:r>
            <a:br>
              <a:rPr lang="nl-NL" sz="2800" b="1" dirty="0"/>
            </a:br>
            <a:r>
              <a:rPr lang="nl-NL" sz="2800" b="1" dirty="0"/>
              <a:t>SOIREE D’ AMITIE</a:t>
            </a:r>
            <a:br>
              <a:rPr lang="nl-NL" sz="2800" b="1" dirty="0"/>
            </a:br>
            <a:r>
              <a:rPr lang="nl-NL" sz="2800" b="1" dirty="0" err="1"/>
              <a:t>Vendredi</a:t>
            </a:r>
            <a:r>
              <a:rPr lang="nl-NL" sz="2800" b="1" dirty="0"/>
              <a:t> 17-03-2023</a:t>
            </a:r>
            <a:br>
              <a:rPr lang="nl-NL" sz="2800" b="1" dirty="0"/>
            </a:br>
            <a:endParaRPr lang="nl-NL" sz="2800" b="1" dirty="0"/>
          </a:p>
        </p:txBody>
      </p:sp>
      <p:pic>
        <p:nvPicPr>
          <p:cNvPr id="5" name="Afbeelding 4" descr="licht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6" r="22193" b="2"/>
          <a:stretch/>
        </p:blipFill>
        <p:spPr>
          <a:xfrm>
            <a:off x="-17944" y="10"/>
            <a:ext cx="3505418" cy="4099179"/>
          </a:xfrm>
          <a:prstGeom prst="rect">
            <a:avLst/>
          </a:prstGeom>
        </p:spPr>
      </p:pic>
      <p:pic>
        <p:nvPicPr>
          <p:cNvPr id="12" name="Afbeelding 11" descr="lichtspots">
            <a:extLst>
              <a:ext uri="{FF2B5EF4-FFF2-40B4-BE49-F238E27FC236}">
                <a16:creationId xmlns:a16="http://schemas.microsoft.com/office/drawing/2014/main" id="{C8C7CF4A-9EB4-7508-77A2-CF2EB413EE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41" r="16022" b="-2"/>
          <a:stretch/>
        </p:blipFill>
        <p:spPr>
          <a:xfrm flipH="1">
            <a:off x="3487473" y="10"/>
            <a:ext cx="2627101" cy="2445120"/>
          </a:xfrm>
          <a:prstGeom prst="rect">
            <a:avLst/>
          </a:prstGeom>
        </p:spPr>
      </p:pic>
      <p:pic>
        <p:nvPicPr>
          <p:cNvPr id="11" name="Afbeelding 10" descr="Afbeelding met persoon, binnen, poseren&#10;&#10;Automatisch gegenereerde beschrijving">
            <a:extLst>
              <a:ext uri="{FF2B5EF4-FFF2-40B4-BE49-F238E27FC236}">
                <a16:creationId xmlns:a16="http://schemas.microsoft.com/office/drawing/2014/main" id="{4CCBEBB1-C151-3703-A85E-655754DF7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129" b="-6"/>
          <a:stretch/>
        </p:blipFill>
        <p:spPr>
          <a:xfrm>
            <a:off x="6528978" y="721169"/>
            <a:ext cx="5132591" cy="3212683"/>
          </a:xfrm>
          <a:prstGeom prst="rect">
            <a:avLst/>
          </a:prstGeom>
        </p:spPr>
      </p:pic>
      <p:pic>
        <p:nvPicPr>
          <p:cNvPr id="9" name="Afbeelding 8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C67DAED3-DA37-54C9-FDAF-1F43A7478D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20772"/>
          <a:stretch/>
        </p:blipFill>
        <p:spPr>
          <a:xfrm>
            <a:off x="-17947" y="4127173"/>
            <a:ext cx="6127668" cy="273082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7CC51DC-3734-26D0-D39B-A9C049A9A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 descr="Afbeelding met tekst, Menselijk gezicht, schermopname, persoon&#10;&#10;Automatisch gegenereerde beschrijving">
            <a:extLst>
              <a:ext uri="{FF2B5EF4-FFF2-40B4-BE49-F238E27FC236}">
                <a16:creationId xmlns:a16="http://schemas.microsoft.com/office/drawing/2014/main" id="{761AB962-641B-4FEE-B4B7-91DB2FD1D1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9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B714B75A-174B-4F35-ABEA-CC2D39FCF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7819" r="20284" b="15374"/>
          <a:stretch/>
        </p:blipFill>
        <p:spPr bwMode="auto">
          <a:xfrm>
            <a:off x="1621693" y="4498768"/>
            <a:ext cx="1968193" cy="149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C94BDB1D-7FA0-462B-B243-DC2A5F07F0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4" r="16599"/>
          <a:stretch/>
        </p:blipFill>
        <p:spPr>
          <a:xfrm>
            <a:off x="438569" y="2310090"/>
            <a:ext cx="1720731" cy="1404516"/>
          </a:xfrm>
          <a:prstGeom prst="rect">
            <a:avLst/>
          </a:prstGeom>
        </p:spPr>
      </p:pic>
      <p:pic>
        <p:nvPicPr>
          <p:cNvPr id="10" name="Afbeelding 9" descr="Afbeelding met logo&#10;&#10;Automatisch gegenereerde beschrijving">
            <a:extLst>
              <a:ext uri="{FF2B5EF4-FFF2-40B4-BE49-F238E27FC236}">
                <a16:creationId xmlns:a16="http://schemas.microsoft.com/office/drawing/2014/main" id="{D6D59F5F-EE98-FCFA-50B0-4DF286C90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27" y="1493638"/>
            <a:ext cx="1391174" cy="138503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A3DDEEF-EFA1-4AC5-8D35-204A01BAA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r="12367"/>
          <a:stretch/>
        </p:blipFill>
        <p:spPr>
          <a:xfrm>
            <a:off x="1463203" y="93463"/>
            <a:ext cx="2057052" cy="96894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D21D65C-E19F-5550-76CF-25FC7D709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267" y="13472"/>
            <a:ext cx="4848820" cy="6858000"/>
          </a:xfrm>
          <a:prstGeom prst="rect">
            <a:avLst/>
          </a:prstGeom>
        </p:spPr>
      </p:pic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A7FCF7AC-26D8-CF59-9143-D7E6A87FDB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82" y="93463"/>
            <a:ext cx="2662977" cy="1242823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C325375-7CA7-9B73-48FE-123D9DE27F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111528"/>
            <a:ext cx="2345641" cy="82097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EFA438-EF90-FBBA-FD5B-DDEB52ED4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" y="3871927"/>
            <a:ext cx="3497373" cy="49723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1D06BC9-2352-D6DD-57A4-37F314E6DB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23" y="5605247"/>
            <a:ext cx="2971157" cy="855507"/>
          </a:xfrm>
          <a:prstGeom prst="rect">
            <a:avLst/>
          </a:prstGeom>
        </p:spPr>
      </p:pic>
      <p:pic>
        <p:nvPicPr>
          <p:cNvPr id="5" name="Afbeelding 4" descr="Afbeelding met tekst, schermopname, hemel, buitenshuis&#10;&#10;Automatisch gegenereerde beschrijving">
            <a:extLst>
              <a:ext uri="{FF2B5EF4-FFF2-40B4-BE49-F238E27FC236}">
                <a16:creationId xmlns:a16="http://schemas.microsoft.com/office/drawing/2014/main" id="{12CFD54E-BAD0-7146-97E7-329055AB54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05" y="0"/>
            <a:ext cx="4848590" cy="6858000"/>
          </a:xfrm>
          <a:prstGeom prst="rect">
            <a:avLst/>
          </a:prstGeom>
        </p:spPr>
      </p:pic>
      <p:pic>
        <p:nvPicPr>
          <p:cNvPr id="9" name="Afbeelding 8" descr="Afbeelding met Lettertype, Graphics, logo, tekst&#10;&#10;Automatisch gegenereerde beschrijving">
            <a:extLst>
              <a:ext uri="{FF2B5EF4-FFF2-40B4-BE49-F238E27FC236}">
                <a16:creationId xmlns:a16="http://schemas.microsoft.com/office/drawing/2014/main" id="{AC317BC4-78AC-9920-8016-D2F64856D8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035" y="4539979"/>
            <a:ext cx="1896838" cy="820975"/>
          </a:xfrm>
          <a:prstGeom prst="rect">
            <a:avLst/>
          </a:prstGeom>
        </p:spPr>
      </p:pic>
      <p:pic>
        <p:nvPicPr>
          <p:cNvPr id="13" name="Afbeelding 12" descr="Afbeelding met tekst, Lettertype, grafische vormgeving, Graphics&#10;&#10;Automatisch gegenereerde beschrijving">
            <a:extLst>
              <a:ext uri="{FF2B5EF4-FFF2-40B4-BE49-F238E27FC236}">
                <a16:creationId xmlns:a16="http://schemas.microsoft.com/office/drawing/2014/main" id="{BD3BDD25-7A92-2596-CDAE-547272E2C6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62" y="1423033"/>
            <a:ext cx="2076058" cy="167986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4953B8F-EE9B-E96D-02D1-084EFFF54D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8110" y="1440903"/>
          <a:ext cx="1241163" cy="1767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2562075" imgH="3647898" progId="Acrobat.Document.DC">
                  <p:embed/>
                </p:oleObj>
              </mc:Choice>
              <mc:Fallback>
                <p:oleObj name="Acrobat Document" r:id="rId14" imgW="2562075" imgH="3647898" progId="Acrobat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4953B8F-EE9B-E96D-02D1-084EFFF54D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78110" y="1440903"/>
                        <a:ext cx="1241163" cy="1767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F451C29-92B5-BA85-CAC3-BDF40C957D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99131" y="3917637"/>
          <a:ext cx="1316131" cy="150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2066576" imgH="2362023" progId="Acrobat.Document.DC">
                  <p:embed/>
                </p:oleObj>
              </mc:Choice>
              <mc:Fallback>
                <p:oleObj name="Acrobat Document" r:id="rId16" imgW="2066576" imgH="2362023" progId="Acrobat.Document.DC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F451C29-92B5-BA85-CAC3-BDF40C957D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99131" y="3917637"/>
                        <a:ext cx="1316131" cy="150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 descr="Afbeelding met Lettertype, tekst, logo, teken&#10;&#10;Automatisch gegenereerde beschrijving">
            <a:extLst>
              <a:ext uri="{FF2B5EF4-FFF2-40B4-BE49-F238E27FC236}">
                <a16:creationId xmlns:a16="http://schemas.microsoft.com/office/drawing/2014/main" id="{639425D3-AB8F-1018-7970-1C3719B128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" y="5153319"/>
            <a:ext cx="1581371" cy="160995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1668953-A8D0-D3E0-1879-39C29D05C3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342" y="1162375"/>
            <a:ext cx="20383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7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vak 9"/>
          <p:cNvSpPr txBox="1"/>
          <p:nvPr/>
        </p:nvSpPr>
        <p:spPr>
          <a:xfrm>
            <a:off x="227348" y="2780928"/>
            <a:ext cx="1173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Prijs van de Nationale Voorzitter van de KBDB – Pascal BODENGIEN</a:t>
            </a:r>
          </a:p>
          <a:p>
            <a:pPr algn="ctr"/>
            <a:r>
              <a:rPr lang="nl-BE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Prix du Président National de la RFCB – Pascal BODENGIEN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028936" y="515719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latin typeface="Arial Black" panose="020B0A04020102020204" pitchFamily="34" charset="0"/>
              </a:rPr>
              <a:t>BRUGMANS Sabrina - Halen</a:t>
            </a: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C3FF8668-5F67-E3CD-24FA-8CC04CA1DE14}"/>
              </a:ext>
            </a:extLst>
          </p:cNvPr>
          <p:cNvSpPr txBox="1">
            <a:spLocks/>
          </p:cNvSpPr>
          <p:nvPr/>
        </p:nvSpPr>
        <p:spPr>
          <a:xfrm>
            <a:off x="2279576" y="70957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 “BOURGES” </a:t>
            </a: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PRIJZEN</a:t>
            </a:r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 2023</a:t>
            </a:r>
            <a:b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PRIX  “BOURGES” 2023</a:t>
            </a:r>
          </a:p>
        </p:txBody>
      </p:sp>
    </p:spTree>
    <p:extLst>
      <p:ext uri="{BB962C8B-B14F-4D97-AF65-F5344CB8AC3E}">
        <p14:creationId xmlns:p14="http://schemas.microsoft.com/office/powerpoint/2010/main" val="411289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00" y="1899913"/>
            <a:ext cx="2791598" cy="36628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70175" y="260648"/>
            <a:ext cx="7851648" cy="1828800"/>
          </a:xfrm>
        </p:spPr>
        <p:txBody>
          <a:bodyPr anchor="ctr" anchorCtr="0"/>
          <a:lstStyle/>
          <a:p>
            <a:pPr algn="ctr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Nationale Dagen KBDB</a:t>
            </a: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Journées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Nationales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RFCB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15480" y="5373216"/>
            <a:ext cx="9433048" cy="2072672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Vrijdag/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Vendredi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10-11-2023</a:t>
            </a:r>
          </a:p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“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Nekkerhal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Mechelen</a:t>
            </a:r>
          </a:p>
        </p:txBody>
      </p:sp>
    </p:spTree>
    <p:extLst>
      <p:ext uri="{BB962C8B-B14F-4D97-AF65-F5344CB8AC3E}">
        <p14:creationId xmlns:p14="http://schemas.microsoft.com/office/powerpoint/2010/main" val="90699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B06AC33-82B0-2D35-77BF-E430FED786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2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7"/>
          <p:cNvSpPr txBox="1"/>
          <p:nvPr/>
        </p:nvSpPr>
        <p:spPr>
          <a:xfrm>
            <a:off x="2171564" y="2752530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Prijs</a:t>
            </a:r>
            <a:r>
              <a:rPr lang="fr-FR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van het </a:t>
            </a:r>
            <a:r>
              <a:rPr lang="fr-FR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Nationaal</a:t>
            </a:r>
            <a:r>
              <a:rPr lang="fr-FR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Sportcomité</a:t>
            </a:r>
            <a:endParaRPr lang="fr-FR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Prix du Comité Sportif National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199456" y="5159933"/>
            <a:ext cx="936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latin typeface="Arial Black" panose="020B0A04020102020204" pitchFamily="34" charset="0"/>
              </a:rPr>
              <a:t>TOURNELLE Davy - </a:t>
            </a:r>
            <a:r>
              <a:rPr lang="nl-BE" sz="3600" b="1" dirty="0" err="1">
                <a:latin typeface="Arial Black" panose="020B0A04020102020204" pitchFamily="34" charset="0"/>
              </a:rPr>
              <a:t>Rummen</a:t>
            </a:r>
            <a:endParaRPr lang="nl-BE" sz="3600" b="1" dirty="0">
              <a:latin typeface="Arial Black" panose="020B0A04020102020204" pitchFamily="34" charset="0"/>
            </a:endParaRP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0A380C99-A004-3FC4-2466-B2B6D5593056}"/>
              </a:ext>
            </a:extLst>
          </p:cNvPr>
          <p:cNvSpPr txBox="1">
            <a:spLocks/>
          </p:cNvSpPr>
          <p:nvPr/>
        </p:nvSpPr>
        <p:spPr>
          <a:xfrm>
            <a:off x="2135560" y="0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 “BOURGES” </a:t>
            </a: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PRIJZEN</a:t>
            </a:r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 2023</a:t>
            </a:r>
            <a:b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PRIX  “BOURGES” 2023</a:t>
            </a:r>
          </a:p>
        </p:txBody>
      </p:sp>
    </p:spTree>
    <p:extLst>
      <p:ext uri="{BB962C8B-B14F-4D97-AF65-F5344CB8AC3E}">
        <p14:creationId xmlns:p14="http://schemas.microsoft.com/office/powerpoint/2010/main" val="315484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1B2CF03-8C17-6B8D-3A6D-463303F33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6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vak 9"/>
          <p:cNvSpPr txBox="1"/>
          <p:nvPr/>
        </p:nvSpPr>
        <p:spPr>
          <a:xfrm>
            <a:off x="2495600" y="2415426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Prijs van de </a:t>
            </a:r>
            <a:r>
              <a:rPr lang="nl-BE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Ere-Voorzitter</a:t>
            </a:r>
            <a:r>
              <a:rPr lang="nl-BE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van de KBDB – wijlen Marcel VAN DEN DRIESSCHE</a:t>
            </a:r>
          </a:p>
          <a:p>
            <a:pPr algn="ctr"/>
            <a:r>
              <a:rPr lang="nl-BE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Prix du </a:t>
            </a:r>
            <a:r>
              <a:rPr lang="nl-BE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Président</a:t>
            </a:r>
            <a:r>
              <a:rPr lang="nl-BE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nl-BE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d’Honneur</a:t>
            </a:r>
            <a:r>
              <a:rPr lang="nl-BE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de la RFCB – </a:t>
            </a:r>
            <a:r>
              <a:rPr lang="nl-BE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feu</a:t>
            </a:r>
            <a:r>
              <a:rPr lang="nl-BE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Marcel VAN DEN DRIESSCHE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95400" y="5116010"/>
            <a:ext cx="1080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latin typeface="Arial Black" panose="020B0A04020102020204" pitchFamily="34" charset="0"/>
              </a:rPr>
              <a:t>SURINX – PLETSERS - Nieuwerkerken</a:t>
            </a: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EDB9E677-E6B7-0390-5DDE-8F2B57A41BA7}"/>
              </a:ext>
            </a:extLst>
          </p:cNvPr>
          <p:cNvSpPr txBox="1">
            <a:spLocks/>
          </p:cNvSpPr>
          <p:nvPr/>
        </p:nvSpPr>
        <p:spPr>
          <a:xfrm>
            <a:off x="2135560" y="0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 “BOURGES” </a:t>
            </a: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PRIJZEN</a:t>
            </a:r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 2023</a:t>
            </a:r>
            <a:b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PRIX  “BOURGES” 2023</a:t>
            </a:r>
          </a:p>
        </p:txBody>
      </p:sp>
    </p:spTree>
    <p:extLst>
      <p:ext uri="{BB962C8B-B14F-4D97-AF65-F5344CB8AC3E}">
        <p14:creationId xmlns:p14="http://schemas.microsoft.com/office/powerpoint/2010/main" val="316992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B58CEC1-2DA7-D90B-3019-3F6A64E267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6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BF572C9-FCAD-51D2-9C40-E8F9C1D7DA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B054E8-32E6-A812-0AB3-F3984B1993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" name="Afbeelding 9" descr="Afbeelding met microfoon, kleding, persoon, Omroepinstallatie&#10;&#10;Automatisch gegenereerde beschrijving">
            <a:extLst>
              <a:ext uri="{FF2B5EF4-FFF2-40B4-BE49-F238E27FC236}">
                <a16:creationId xmlns:a16="http://schemas.microsoft.com/office/drawing/2014/main" id="{5604BD3C-91BF-817F-6884-4E872AFC6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7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7"/>
          <p:cNvSpPr txBox="1"/>
          <p:nvPr/>
        </p:nvSpPr>
        <p:spPr>
          <a:xfrm>
            <a:off x="2138336" y="2708920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Prijs van de KBDB</a:t>
            </a:r>
          </a:p>
          <a:p>
            <a:pPr algn="ctr"/>
            <a:r>
              <a:rPr lang="nl-BE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Prix de la RFCB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991544" y="4860403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latin typeface="Arial Black" panose="020B0A04020102020204" pitchFamily="34" charset="0"/>
              </a:rPr>
              <a:t> PALMERS Willy – Wellen</a:t>
            </a:r>
            <a:endParaRPr lang="nl-BE" sz="4000" b="1" dirty="0">
              <a:latin typeface="Arial Black" panose="020B0A04020102020204" pitchFamily="34" charset="0"/>
            </a:endParaRP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F1DF9BAA-183A-FD2E-59F8-E513C7FCC148}"/>
              </a:ext>
            </a:extLst>
          </p:cNvPr>
          <p:cNvSpPr txBox="1">
            <a:spLocks/>
          </p:cNvSpPr>
          <p:nvPr/>
        </p:nvSpPr>
        <p:spPr>
          <a:xfrm>
            <a:off x="2135560" y="0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 “BOURGES” </a:t>
            </a: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PRIJZEN</a:t>
            </a:r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 2023</a:t>
            </a:r>
            <a:b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PRIX  “BOURGES” 2023</a:t>
            </a:r>
          </a:p>
        </p:txBody>
      </p:sp>
    </p:spTree>
    <p:extLst>
      <p:ext uri="{BB962C8B-B14F-4D97-AF65-F5344CB8AC3E}">
        <p14:creationId xmlns:p14="http://schemas.microsoft.com/office/powerpoint/2010/main" val="408128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4723BD0-609B-22BB-6C46-92BE99D0E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0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283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AFA8EEF4-C7B4-4D52-ACB8-B4A6006C8F2C}"/>
              </a:ext>
            </a:extLst>
          </p:cNvPr>
          <p:cNvSpPr/>
          <p:nvPr/>
        </p:nvSpPr>
        <p:spPr>
          <a:xfrm>
            <a:off x="1685328" y="0"/>
            <a:ext cx="8520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Nationale Dagen KBDB</a:t>
            </a:r>
            <a:b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</a:br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nl-BE" sz="5600" b="1" dirty="0" err="1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Journées</a:t>
            </a:r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nl-BE" sz="5600" b="1" dirty="0" err="1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Nationales</a:t>
            </a:r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RFCB</a:t>
            </a:r>
            <a:endParaRPr lang="nl-BE" dirty="0"/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DB87404C-4676-40D5-B6F2-A16D70EA9C1C}"/>
              </a:ext>
            </a:extLst>
          </p:cNvPr>
          <p:cNvSpPr txBox="1">
            <a:spLocks/>
          </p:cNvSpPr>
          <p:nvPr/>
        </p:nvSpPr>
        <p:spPr>
          <a:xfrm>
            <a:off x="695400" y="1988840"/>
            <a:ext cx="10513168" cy="432048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Tentoonstelling van de te koop gestelde duiven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vrijdag van 17u tot 19u 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Verkoop zaterdag van 18u tot 19u</a:t>
            </a:r>
          </a:p>
          <a:p>
            <a:pPr algn="ctr"/>
            <a:endParaRPr lang="nl-BE" sz="3600" b="1" dirty="0">
              <a:solidFill>
                <a:srgbClr val="FFFF00"/>
              </a:solidFill>
              <a:highlight>
                <a:srgbClr val="FF0000"/>
              </a:highlight>
              <a:latin typeface="+mj-lt"/>
            </a:endParaRPr>
          </a:p>
          <a:p>
            <a:pPr algn="ctr"/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Exposition des pigeons mis en </a:t>
            </a: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vente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vendredi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de 17h à 19h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Vente </a:t>
            </a:r>
            <a:r>
              <a:rPr lang="nl-BE" sz="3600" b="1" dirty="0" err="1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samedi</a:t>
            </a:r>
            <a:r>
              <a:rPr lang="nl-BE" sz="3600" b="1" dirty="0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 de 18h à 19h</a:t>
            </a:r>
          </a:p>
        </p:txBody>
      </p:sp>
    </p:spTree>
    <p:extLst>
      <p:ext uri="{BB962C8B-B14F-4D97-AF65-F5344CB8AC3E}">
        <p14:creationId xmlns:p14="http://schemas.microsoft.com/office/powerpoint/2010/main" val="32999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3" y="-27439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2125065" y="-27439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513505" y="160136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BOURGES  I  27/05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765025" y="2249434"/>
            <a:ext cx="1042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VANDENHEEDE Freddy &amp; Jacques – Zingem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765025" y="4625698"/>
            <a:ext cx="944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             NOBUS Jan  - Heist-aan-Zee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1765024" y="2907763"/>
            <a:ext cx="1030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Jaarlingen/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	VANDENHEEDE Freddy &amp; Jacques – Zingem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513505" y="383361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LIMOGES  03/06</a:t>
            </a:r>
          </a:p>
        </p:txBody>
      </p:sp>
    </p:spTree>
    <p:extLst>
      <p:ext uri="{BB962C8B-B14F-4D97-AF65-F5344CB8AC3E}">
        <p14:creationId xmlns:p14="http://schemas.microsoft.com/office/powerpoint/2010/main" val="169249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19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2125065" y="-27439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513505" y="182972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VALANCE   09/06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775520" y="2597047"/>
            <a:ext cx="9612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  TEAM PLATTEEUW - </a:t>
            </a:r>
            <a:r>
              <a:rPr lang="nl-BE" sz="2400" b="1" dirty="0" err="1">
                <a:solidFill>
                  <a:srgbClr val="002060"/>
                </a:solidFill>
              </a:rPr>
              <a:t>Rumbeke</a:t>
            </a:r>
            <a:endParaRPr lang="nl-BE" sz="2400" b="1" dirty="0">
              <a:solidFill>
                <a:srgbClr val="00206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775520" y="44709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   	 VERHULST Kurt - Meulebeke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513505" y="3789471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ARGENTON  09/06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E3B85CA-3FE6-1A3B-60AD-C6FC644ECEC0}"/>
              </a:ext>
            </a:extLst>
          </p:cNvPr>
          <p:cNvSpPr txBox="1"/>
          <p:nvPr/>
        </p:nvSpPr>
        <p:spPr>
          <a:xfrm>
            <a:off x="1837032" y="5373216"/>
            <a:ext cx="973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Jaarlingen/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	NOTTEBAERT Christophe - </a:t>
            </a:r>
            <a:r>
              <a:rPr lang="nl-BE" sz="2400" b="1" dirty="0" err="1">
                <a:solidFill>
                  <a:srgbClr val="002060"/>
                </a:solidFill>
              </a:rPr>
              <a:t>Templeuve</a:t>
            </a:r>
            <a:endParaRPr lang="nl-BE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5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9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9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2125065" y="-27439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513505" y="160136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CAHORS  17/06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776536" y="2204864"/>
            <a:ext cx="10188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VANDRIESSCHE Luc - </a:t>
            </a:r>
            <a:r>
              <a:rPr lang="nl-BE" sz="2400" b="1" dirty="0" err="1">
                <a:solidFill>
                  <a:srgbClr val="002060"/>
                </a:solidFill>
              </a:rPr>
              <a:t>Kruisem</a:t>
            </a:r>
            <a:endParaRPr lang="nl-BE" sz="2400" b="1" dirty="0">
              <a:solidFill>
                <a:srgbClr val="00206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766292" y="4494142"/>
            <a:ext cx="9802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VEREECKE Esther – </a:t>
            </a:r>
            <a:r>
              <a:rPr lang="nl-BE" sz="2400" b="1" dirty="0" err="1">
                <a:solidFill>
                  <a:srgbClr val="002060"/>
                </a:solidFill>
              </a:rPr>
              <a:t>Beerzel</a:t>
            </a:r>
            <a:r>
              <a:rPr lang="nl-BE" sz="2400" b="1" dirty="0">
                <a:solidFill>
                  <a:srgbClr val="002060"/>
                </a:solidFill>
              </a:rPr>
              <a:t>-Putte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513505" y="380878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ARGENTON  24/06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B9DD729-F87C-4C4F-3DA2-39603CAFB3E3}"/>
              </a:ext>
            </a:extLst>
          </p:cNvPr>
          <p:cNvSpPr txBox="1"/>
          <p:nvPr/>
        </p:nvSpPr>
        <p:spPr>
          <a:xfrm>
            <a:off x="1776536" y="5214406"/>
            <a:ext cx="10188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Jaarduiven/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	HOLLANDERS Kenny - Berlaar</a:t>
            </a:r>
          </a:p>
        </p:txBody>
      </p:sp>
    </p:spTree>
    <p:extLst>
      <p:ext uri="{BB962C8B-B14F-4D97-AF65-F5344CB8AC3E}">
        <p14:creationId xmlns:p14="http://schemas.microsoft.com/office/powerpoint/2010/main" val="260695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19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2125065" y="-27439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478889" y="3492243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PAU  24/06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775520" y="4304392"/>
            <a:ext cx="9133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        VANSTEELANT Werner - </a:t>
            </a:r>
            <a:r>
              <a:rPr lang="nl-BE" sz="2400" b="1" dirty="0" err="1">
                <a:solidFill>
                  <a:srgbClr val="002060"/>
                </a:solidFill>
              </a:rPr>
              <a:t>Ruddervoorde</a:t>
            </a:r>
            <a:endParaRPr lang="nl-BE" sz="2400" b="1" dirty="0">
              <a:solidFill>
                <a:srgbClr val="00206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775520" y="2187050"/>
            <a:ext cx="10667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        HENDRICKX Wim - Berlaar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533073" y="157796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VALENCE  24/06</a:t>
            </a:r>
          </a:p>
        </p:txBody>
      </p:sp>
    </p:spTree>
    <p:extLst>
      <p:ext uri="{BB962C8B-B14F-4D97-AF65-F5344CB8AC3E}">
        <p14:creationId xmlns:p14="http://schemas.microsoft.com/office/powerpoint/2010/main" val="134583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-27439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2125065" y="-27439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478350" y="162880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AGEN  30/06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766382" y="239091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MERTENS Walter - Mol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800347" y="5127223"/>
            <a:ext cx="969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   	KAIER – Schaffen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1800347" y="3039343"/>
            <a:ext cx="1066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Jaarlingen/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	BROECKX Leo – VAN HEES – Oud-Turnhout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478350" y="43651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LIMOGES  02/07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D2C4C9E-4FFA-7761-3074-988F5AD111CB}"/>
              </a:ext>
            </a:extLst>
          </p:cNvPr>
          <p:cNvSpPr txBox="1"/>
          <p:nvPr/>
        </p:nvSpPr>
        <p:spPr>
          <a:xfrm>
            <a:off x="1766382" y="577946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Jaarlingen/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           CONSTANT Georges - </a:t>
            </a:r>
            <a:r>
              <a:rPr lang="nl-BE" sz="2400" b="1" dirty="0" err="1">
                <a:solidFill>
                  <a:srgbClr val="002060"/>
                </a:solidFill>
              </a:rPr>
              <a:t>Romsée</a:t>
            </a:r>
            <a:endParaRPr lang="nl-BE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6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2125065" y="-27439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513505" y="176556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BARCELONA / BARCELONE  08/07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776536" y="2378918"/>
            <a:ext cx="1041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DESPLENTER Marc – Kortemark</a:t>
            </a:r>
            <a:endParaRPr lang="nl-BE" sz="2000" b="1" dirty="0">
              <a:solidFill>
                <a:srgbClr val="002060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1513505" y="345823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ARGENTON  08/07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760290" y="422108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NIHOUL </a:t>
            </a:r>
            <a:r>
              <a:rPr lang="nl-BE" sz="2400" b="1" dirty="0" err="1">
                <a:solidFill>
                  <a:srgbClr val="002060"/>
                </a:solidFill>
              </a:rPr>
              <a:t>Aldobrand</a:t>
            </a:r>
            <a:r>
              <a:rPr lang="nl-BE" sz="2400" b="1" dirty="0">
                <a:solidFill>
                  <a:srgbClr val="002060"/>
                </a:solidFill>
              </a:rPr>
              <a:t> - </a:t>
            </a:r>
            <a:r>
              <a:rPr lang="nl-BE" sz="2400" b="1" dirty="0" err="1">
                <a:solidFill>
                  <a:srgbClr val="002060"/>
                </a:solidFill>
              </a:rPr>
              <a:t>Laplaigne</a:t>
            </a:r>
            <a:endParaRPr lang="nl-BE" sz="2000" b="1" dirty="0">
              <a:solidFill>
                <a:srgbClr val="00206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F1911DF-0615-4526-9B97-6C843C1DD110}"/>
              </a:ext>
            </a:extLst>
          </p:cNvPr>
          <p:cNvSpPr txBox="1"/>
          <p:nvPr/>
        </p:nvSpPr>
        <p:spPr>
          <a:xfrm>
            <a:off x="1764329" y="4838741"/>
            <a:ext cx="9856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Jaarlingen/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    	TALLIEU Gregory – Ename</a:t>
            </a:r>
          </a:p>
        </p:txBody>
      </p:sp>
    </p:spTree>
    <p:extLst>
      <p:ext uri="{BB962C8B-B14F-4D97-AF65-F5344CB8AC3E}">
        <p14:creationId xmlns:p14="http://schemas.microsoft.com/office/powerpoint/2010/main" val="93663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2125065" y="-27439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513505" y="160136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BERGERAC  08/07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776536" y="22494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SMET Gunther - Lokeren</a:t>
            </a:r>
            <a:endParaRPr lang="nl-BE" sz="2000" b="1" dirty="0">
              <a:solidFill>
                <a:srgbClr val="00206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776536" y="4280575"/>
            <a:ext cx="10008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   	VAN ROMPAEY </a:t>
            </a:r>
            <a:r>
              <a:rPr lang="nl-BE" sz="2400" b="1" dirty="0" err="1">
                <a:solidFill>
                  <a:srgbClr val="002060"/>
                </a:solidFill>
              </a:rPr>
              <a:t>Karlo</a:t>
            </a:r>
            <a:r>
              <a:rPr lang="nl-BE" sz="2400" b="1" dirty="0">
                <a:solidFill>
                  <a:srgbClr val="002060"/>
                </a:solidFill>
              </a:rPr>
              <a:t> – Sint-Truiden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513505" y="361981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AURILLAC  16/07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CA19D4E-94C4-37A8-726E-0C1109DC96EE}"/>
              </a:ext>
            </a:extLst>
          </p:cNvPr>
          <p:cNvSpPr txBox="1"/>
          <p:nvPr/>
        </p:nvSpPr>
        <p:spPr>
          <a:xfrm>
            <a:off x="1776536" y="5013176"/>
            <a:ext cx="10103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Jaarlingen/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	MENTEN Ronny - </a:t>
            </a:r>
            <a:r>
              <a:rPr lang="nl-BE" sz="2400" b="1" dirty="0" err="1">
                <a:solidFill>
                  <a:srgbClr val="002060"/>
                </a:solidFill>
              </a:rPr>
              <a:t>Rummen</a:t>
            </a:r>
            <a:endParaRPr lang="nl-BE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0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vak 8"/>
          <p:cNvSpPr txBox="1"/>
          <p:nvPr/>
        </p:nvSpPr>
        <p:spPr>
          <a:xfrm>
            <a:off x="2210344" y="4801871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latin typeface="Arial Black" panose="020B0A04020102020204" pitchFamily="34" charset="0"/>
              </a:rPr>
              <a:t> </a:t>
            </a:r>
            <a:r>
              <a:rPr lang="nl-BE" sz="3200" b="1" dirty="0">
                <a:latin typeface="Arial Black" panose="020B0A04020102020204" pitchFamily="34" charset="0"/>
              </a:rPr>
              <a:t>SIBELLE Thomas  - </a:t>
            </a:r>
            <a:r>
              <a:rPr lang="nl-BE" sz="3200" b="1" dirty="0" err="1">
                <a:latin typeface="Arial Black" panose="020B0A04020102020204" pitchFamily="34" charset="0"/>
              </a:rPr>
              <a:t>Piéton</a:t>
            </a:r>
            <a:endParaRPr lang="nl-BE" sz="2800" b="1" dirty="0">
              <a:latin typeface="Arial Black" panose="020B0A04020102020204" pitchFamily="34" charset="0"/>
            </a:endParaRPr>
          </a:p>
        </p:txBody>
      </p:sp>
      <p:sp>
        <p:nvSpPr>
          <p:cNvPr id="7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nl-BE" sz="3400" i="1" dirty="0">
                <a:solidFill>
                  <a:schemeClr val="accent1">
                    <a:lumMod val="50000"/>
                  </a:schemeClr>
                </a:solidFill>
              </a:rPr>
              <a:t>PRIJZEN van de BUITENLANDSE FEDERATIES</a:t>
            </a:r>
            <a:br>
              <a:rPr lang="nl-BE" sz="34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400" i="1" dirty="0">
                <a:solidFill>
                  <a:schemeClr val="accent1">
                    <a:lumMod val="50000"/>
                  </a:schemeClr>
                </a:solidFill>
              </a:rPr>
              <a:t>PRIX des FEDERATIONS ETRANGERES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839416" y="2077738"/>
            <a:ext cx="1080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PRIJS van de </a:t>
            </a:r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DUITSE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err="1">
                <a:solidFill>
                  <a:srgbClr val="002060"/>
                </a:solidFill>
              </a:rPr>
              <a:t>Duivenliefhebbersbond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PRIX de la Fédération Colombophile d’ </a:t>
            </a:r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ALLEMAGNE</a:t>
            </a: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6550A022-69CA-994B-6586-96FB922C8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2" y="3640035"/>
            <a:ext cx="1619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0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2125065" y="-27439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356414" y="160136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ST-VINCENT  16/07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619445" y="2249433"/>
            <a:ext cx="979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HENRY Alain &amp; Maxime – Nandrin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656184" y="4221088"/>
            <a:ext cx="10691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   	FERNANDEZ PAREIRA Helder </a:t>
            </a:r>
            <a:r>
              <a:rPr lang="nl-BE" sz="2400" b="1" dirty="0" err="1">
                <a:solidFill>
                  <a:srgbClr val="002060"/>
                </a:solidFill>
              </a:rPr>
              <a:t>Pilipe</a:t>
            </a:r>
            <a:r>
              <a:rPr lang="nl-BE" sz="2400" b="1" dirty="0">
                <a:solidFill>
                  <a:srgbClr val="002060"/>
                </a:solidFill>
              </a:rPr>
              <a:t> - Aubange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343472" y="350100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MARSEILLE  21/07</a:t>
            </a:r>
          </a:p>
        </p:txBody>
      </p:sp>
    </p:spTree>
    <p:extLst>
      <p:ext uri="{BB962C8B-B14F-4D97-AF65-F5344CB8AC3E}">
        <p14:creationId xmlns:p14="http://schemas.microsoft.com/office/powerpoint/2010/main" val="337123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-27439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2125065" y="-27439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478350" y="162880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CHÂTEAUROUX  22/07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766382" y="239091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VAN MASSENHOVEN Kris - Retie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800347" y="5127223"/>
            <a:ext cx="969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   	VAN ROMPAEY </a:t>
            </a:r>
            <a:r>
              <a:rPr lang="nl-BE" sz="2400" b="1" dirty="0" err="1">
                <a:solidFill>
                  <a:srgbClr val="002060"/>
                </a:solidFill>
              </a:rPr>
              <a:t>Karlo</a:t>
            </a:r>
            <a:r>
              <a:rPr lang="nl-BE" sz="2400" b="1" dirty="0">
                <a:solidFill>
                  <a:srgbClr val="002060"/>
                </a:solidFill>
              </a:rPr>
              <a:t> – Sint-Truiden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1800347" y="3039343"/>
            <a:ext cx="1066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Jaarlingen/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	VAN MECHELEN Luc – Oud-Turnhout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478350" y="43651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LIBOURNE  22/07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D2C4C9E-4FFA-7761-3074-988F5AD111CB}"/>
              </a:ext>
            </a:extLst>
          </p:cNvPr>
          <p:cNvSpPr txBox="1"/>
          <p:nvPr/>
        </p:nvSpPr>
        <p:spPr>
          <a:xfrm>
            <a:off x="1766382" y="577946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Jaarlingen/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           TEAM HOOYMANS.BE - Mol</a:t>
            </a:r>
          </a:p>
        </p:txBody>
      </p:sp>
    </p:spTree>
    <p:extLst>
      <p:ext uri="{BB962C8B-B14F-4D97-AF65-F5344CB8AC3E}">
        <p14:creationId xmlns:p14="http://schemas.microsoft.com/office/powerpoint/2010/main" val="90732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-27439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2125065" y="-27439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478350" y="162880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BOURGES (VIERZON) 30/07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766382" y="239091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PALMERS Willy - Wellen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800347" y="5127223"/>
            <a:ext cx="10056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   	BERTRAND Michel – Ster-</a:t>
            </a:r>
            <a:r>
              <a:rPr lang="nl-BE" sz="2400" b="1" dirty="0" err="1">
                <a:solidFill>
                  <a:srgbClr val="002060"/>
                </a:solidFill>
              </a:rPr>
              <a:t>Francorchamps</a:t>
            </a:r>
            <a:endParaRPr lang="nl-BE" sz="2400" b="1" dirty="0">
              <a:solidFill>
                <a:srgbClr val="002060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1800347" y="3039343"/>
            <a:ext cx="1066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Jaarlingen/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	HENRIX Jozef – Stokrooie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478350" y="43651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NARBONNE  30/07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D2C4C9E-4FFA-7761-3074-988F5AD111CB}"/>
              </a:ext>
            </a:extLst>
          </p:cNvPr>
          <p:cNvSpPr txBox="1"/>
          <p:nvPr/>
        </p:nvSpPr>
        <p:spPr>
          <a:xfrm>
            <a:off x="1766382" y="577946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Jaarlingen/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           SOROKOSZ </a:t>
            </a:r>
            <a:r>
              <a:rPr lang="nl-BE" sz="2400" b="1" dirty="0" err="1">
                <a:solidFill>
                  <a:srgbClr val="002060"/>
                </a:solidFill>
              </a:rPr>
              <a:t>Mariusz</a:t>
            </a:r>
            <a:r>
              <a:rPr lang="nl-BE" sz="2400" b="1" dirty="0">
                <a:solidFill>
                  <a:srgbClr val="002060"/>
                </a:solidFill>
              </a:rPr>
              <a:t> - Mettet</a:t>
            </a:r>
          </a:p>
        </p:txBody>
      </p:sp>
    </p:spTree>
    <p:extLst>
      <p:ext uri="{BB962C8B-B14F-4D97-AF65-F5344CB8AC3E}">
        <p14:creationId xmlns:p14="http://schemas.microsoft.com/office/powerpoint/2010/main" val="132774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-27439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2125065" y="-27439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478350" y="162880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SOUILLAC  30/07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766382" y="239091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 VAN ROMPAEY </a:t>
            </a:r>
            <a:r>
              <a:rPr lang="nl-BE" sz="2400" b="1" dirty="0" err="1">
                <a:solidFill>
                  <a:srgbClr val="002060"/>
                </a:solidFill>
              </a:rPr>
              <a:t>Karlo</a:t>
            </a:r>
            <a:r>
              <a:rPr lang="nl-BE" sz="2400" b="1" dirty="0">
                <a:solidFill>
                  <a:srgbClr val="002060"/>
                </a:solidFill>
              </a:rPr>
              <a:t> – Sint-Truiden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1800347" y="3039343"/>
            <a:ext cx="1066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Jaarlingen/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	 VAN ROMPAEY </a:t>
            </a:r>
            <a:r>
              <a:rPr lang="nl-BE" sz="2400" b="1" dirty="0" err="1">
                <a:solidFill>
                  <a:srgbClr val="002060"/>
                </a:solidFill>
              </a:rPr>
              <a:t>Karlo</a:t>
            </a:r>
            <a:r>
              <a:rPr lang="nl-BE" sz="2400" b="1" dirty="0">
                <a:solidFill>
                  <a:srgbClr val="002060"/>
                </a:solidFill>
              </a:rPr>
              <a:t> – Sint-Truiden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478350" y="43651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BOURGES (VIERZON)  07/08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D2C4C9E-4FFA-7761-3074-988F5AD111CB}"/>
              </a:ext>
            </a:extLst>
          </p:cNvPr>
          <p:cNvSpPr txBox="1"/>
          <p:nvPr/>
        </p:nvSpPr>
        <p:spPr>
          <a:xfrm>
            <a:off x="1766382" y="527159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Jonge/</a:t>
            </a:r>
            <a:r>
              <a:rPr lang="nl-BE" sz="2400" b="1" dirty="0" err="1">
                <a:solidFill>
                  <a:srgbClr val="002060"/>
                </a:solidFill>
              </a:rPr>
              <a:t>Pigeonneaux</a:t>
            </a:r>
            <a:r>
              <a:rPr lang="nl-BE" sz="2400" b="1" dirty="0">
                <a:solidFill>
                  <a:srgbClr val="002060"/>
                </a:solidFill>
              </a:rPr>
              <a:t>            REYNAERTS Stephen - </a:t>
            </a:r>
            <a:r>
              <a:rPr lang="nl-BE" sz="2400" b="1" dirty="0" err="1">
                <a:solidFill>
                  <a:srgbClr val="002060"/>
                </a:solidFill>
              </a:rPr>
              <a:t>Velm</a:t>
            </a:r>
            <a:endParaRPr lang="nl-BE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8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2125065" y="-27439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513505" y="161668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PERPIGNAN  07/08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776536" y="224943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MILOVIC </a:t>
            </a:r>
            <a:r>
              <a:rPr lang="nl-BE" sz="2400" b="1" dirty="0" err="1">
                <a:solidFill>
                  <a:srgbClr val="002060"/>
                </a:solidFill>
              </a:rPr>
              <a:t>Mirko</a:t>
            </a:r>
            <a:r>
              <a:rPr lang="nl-BE" sz="2400" b="1" dirty="0">
                <a:solidFill>
                  <a:srgbClr val="002060"/>
                </a:solidFill>
              </a:rPr>
              <a:t> &amp; </a:t>
            </a:r>
            <a:r>
              <a:rPr lang="nl-BE" sz="2400" b="1" dirty="0" err="1">
                <a:solidFill>
                  <a:srgbClr val="002060"/>
                </a:solidFill>
              </a:rPr>
              <a:t>Darko</a:t>
            </a:r>
            <a:r>
              <a:rPr lang="nl-BE" sz="2400" b="1" dirty="0">
                <a:solidFill>
                  <a:srgbClr val="002060"/>
                </a:solidFill>
              </a:rPr>
              <a:t> – Essen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801536" y="4221088"/>
            <a:ext cx="1005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JESPERS-VANDERWEGEN – Holsbeek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1776536" y="4891471"/>
            <a:ext cx="8989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Jaarlingen/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	VANHOUDT - SERRE - Diest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513505" y="342900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TULLE  07/08</a:t>
            </a:r>
          </a:p>
        </p:txBody>
      </p:sp>
    </p:spTree>
    <p:extLst>
      <p:ext uri="{BB962C8B-B14F-4D97-AF65-F5344CB8AC3E}">
        <p14:creationId xmlns:p14="http://schemas.microsoft.com/office/powerpoint/2010/main" val="299553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2125065" y="-27439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513505" y="160136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VIERZON  13/08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776536" y="2204864"/>
            <a:ext cx="10188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>
                <a:solidFill>
                  <a:srgbClr val="002060"/>
                </a:solidFill>
              </a:rPr>
              <a:t>Oude+Jaarl</a:t>
            </a:r>
            <a:r>
              <a:rPr lang="nl-BE" sz="2400" b="1" dirty="0">
                <a:solidFill>
                  <a:srgbClr val="002060"/>
                </a:solidFill>
              </a:rPr>
              <a:t>/</a:t>
            </a:r>
            <a:r>
              <a:rPr lang="nl-BE" sz="2400" b="1" dirty="0" err="1">
                <a:solidFill>
                  <a:srgbClr val="002060"/>
                </a:solidFill>
              </a:rPr>
              <a:t>Vieux+Yearl</a:t>
            </a:r>
            <a:r>
              <a:rPr lang="nl-BE" sz="2400" b="1" dirty="0">
                <a:solidFill>
                  <a:srgbClr val="002060"/>
                </a:solidFill>
              </a:rPr>
              <a:t>.	FAMILIE TIMMERMANS – POELS - Schaffen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766292" y="4494142"/>
            <a:ext cx="9802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>
                <a:solidFill>
                  <a:srgbClr val="002060"/>
                </a:solidFill>
              </a:rPr>
              <a:t>Oude+Jaarl</a:t>
            </a:r>
            <a:r>
              <a:rPr lang="nl-BE" sz="2400" b="1" dirty="0">
                <a:solidFill>
                  <a:srgbClr val="002060"/>
                </a:solidFill>
              </a:rPr>
              <a:t>/</a:t>
            </a:r>
            <a:r>
              <a:rPr lang="nl-BE" sz="2400" b="1" dirty="0" err="1">
                <a:solidFill>
                  <a:srgbClr val="002060"/>
                </a:solidFill>
              </a:rPr>
              <a:t>Vieux+Yearl</a:t>
            </a:r>
            <a:r>
              <a:rPr lang="nl-BE" sz="2400" b="1" dirty="0">
                <a:solidFill>
                  <a:srgbClr val="002060"/>
                </a:solidFill>
              </a:rPr>
              <a:t>. 	ROODHOOFT André - </a:t>
            </a:r>
            <a:r>
              <a:rPr lang="nl-BE" sz="2400" b="1" dirty="0" err="1">
                <a:solidFill>
                  <a:srgbClr val="002060"/>
                </a:solidFill>
              </a:rPr>
              <a:t>Pulderbos</a:t>
            </a:r>
            <a:endParaRPr lang="nl-BE" sz="2400" b="1" dirty="0">
              <a:solidFill>
                <a:srgbClr val="002060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1513505" y="380878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ARGENTON  26/08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F228BE7-8BC5-45A3-877F-551300AF7A1F}"/>
              </a:ext>
            </a:extLst>
          </p:cNvPr>
          <p:cNvSpPr txBox="1"/>
          <p:nvPr/>
        </p:nvSpPr>
        <p:spPr>
          <a:xfrm>
            <a:off x="1766292" y="2839430"/>
            <a:ext cx="10188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Jonge/</a:t>
            </a:r>
            <a:r>
              <a:rPr lang="nl-BE" sz="2400" b="1" dirty="0" err="1">
                <a:solidFill>
                  <a:srgbClr val="002060"/>
                </a:solidFill>
              </a:rPr>
              <a:t>Pigeonneaux</a:t>
            </a:r>
            <a:r>
              <a:rPr lang="nl-BE" sz="2400" b="1" dirty="0">
                <a:solidFill>
                  <a:srgbClr val="002060"/>
                </a:solidFill>
              </a:rPr>
              <a:t>	DAENEN VIKTOR - </a:t>
            </a:r>
            <a:r>
              <a:rPr lang="nl-BE" sz="2400" b="1" dirty="0" err="1">
                <a:solidFill>
                  <a:srgbClr val="002060"/>
                </a:solidFill>
              </a:rPr>
              <a:t>Velm</a:t>
            </a:r>
            <a:endParaRPr lang="nl-BE" sz="2400" b="1" dirty="0">
              <a:solidFill>
                <a:srgbClr val="002060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B9DD729-F87C-4C4F-3DA2-39603CAFB3E3}"/>
              </a:ext>
            </a:extLst>
          </p:cNvPr>
          <p:cNvSpPr txBox="1"/>
          <p:nvPr/>
        </p:nvSpPr>
        <p:spPr>
          <a:xfrm>
            <a:off x="1776536" y="5214406"/>
            <a:ext cx="10188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Jonge/</a:t>
            </a:r>
            <a:r>
              <a:rPr lang="nl-BE" sz="2400" b="1" dirty="0" err="1">
                <a:solidFill>
                  <a:srgbClr val="002060"/>
                </a:solidFill>
              </a:rPr>
              <a:t>Pigeonneaux</a:t>
            </a:r>
            <a:r>
              <a:rPr lang="nl-BE" sz="2400" b="1" dirty="0">
                <a:solidFill>
                  <a:srgbClr val="002060"/>
                </a:solidFill>
              </a:rPr>
              <a:t> 	VEULEMANS - PERILLEUX -Vissenaken</a:t>
            </a:r>
          </a:p>
        </p:txBody>
      </p:sp>
    </p:spTree>
    <p:extLst>
      <p:ext uri="{BB962C8B-B14F-4D97-AF65-F5344CB8AC3E}">
        <p14:creationId xmlns:p14="http://schemas.microsoft.com/office/powerpoint/2010/main" val="337831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2125065" y="-27439"/>
            <a:ext cx="785164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2023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1C29A8B-2624-4BC9-675D-81F0B997DEBE}"/>
              </a:ext>
            </a:extLst>
          </p:cNvPr>
          <p:cNvSpPr txBox="1"/>
          <p:nvPr/>
        </p:nvSpPr>
        <p:spPr>
          <a:xfrm>
            <a:off x="1524000" y="153242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CHÂTEAUROUX  09/09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88177A6-B289-D85A-3AF2-C368A0FF70CF}"/>
              </a:ext>
            </a:extLst>
          </p:cNvPr>
          <p:cNvSpPr txBox="1"/>
          <p:nvPr/>
        </p:nvSpPr>
        <p:spPr>
          <a:xfrm>
            <a:off x="1787031" y="2146220"/>
            <a:ext cx="1026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>
                <a:solidFill>
                  <a:srgbClr val="002060"/>
                </a:solidFill>
              </a:rPr>
              <a:t>Oude+Jaarl</a:t>
            </a:r>
            <a:r>
              <a:rPr lang="nl-BE" sz="2400" b="1" dirty="0">
                <a:solidFill>
                  <a:srgbClr val="002060"/>
                </a:solidFill>
              </a:rPr>
              <a:t>./</a:t>
            </a:r>
            <a:r>
              <a:rPr lang="nl-BE" sz="2400" b="1" dirty="0" err="1">
                <a:solidFill>
                  <a:srgbClr val="002060"/>
                </a:solidFill>
              </a:rPr>
              <a:t>Vieux+Yearl</a:t>
            </a:r>
            <a:r>
              <a:rPr lang="nl-BE" sz="2400" b="1" dirty="0">
                <a:solidFill>
                  <a:srgbClr val="002060"/>
                </a:solidFill>
              </a:rPr>
              <a:t>. TEAM HOOYMANS WVL - </a:t>
            </a:r>
            <a:r>
              <a:rPr lang="nl-BE" sz="2400" b="1" dirty="0" err="1">
                <a:solidFill>
                  <a:srgbClr val="002060"/>
                </a:solidFill>
              </a:rPr>
              <a:t>Desselgem</a:t>
            </a:r>
            <a:endParaRPr lang="nl-BE" sz="2400" b="1" dirty="0">
              <a:solidFill>
                <a:srgbClr val="00206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8234D6D-1D13-AF5D-CCF4-B9AB3233EAE7}"/>
              </a:ext>
            </a:extLst>
          </p:cNvPr>
          <p:cNvSpPr txBox="1"/>
          <p:nvPr/>
        </p:nvSpPr>
        <p:spPr>
          <a:xfrm>
            <a:off x="1787031" y="2823319"/>
            <a:ext cx="9709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Jonge/</a:t>
            </a:r>
            <a:r>
              <a:rPr lang="nl-BE" sz="2400" b="1" dirty="0" err="1">
                <a:solidFill>
                  <a:srgbClr val="002060"/>
                </a:solidFill>
              </a:rPr>
              <a:t>Pigeonneaux</a:t>
            </a:r>
            <a:r>
              <a:rPr lang="nl-BE" sz="2400" b="1" dirty="0">
                <a:solidFill>
                  <a:srgbClr val="002060"/>
                </a:solidFill>
              </a:rPr>
              <a:t>            LEUTENEZ Eddy &amp; Maarten - Ruien</a:t>
            </a:r>
          </a:p>
        </p:txBody>
      </p:sp>
    </p:spTree>
    <p:extLst>
      <p:ext uri="{BB962C8B-B14F-4D97-AF65-F5344CB8AC3E}">
        <p14:creationId xmlns:p14="http://schemas.microsoft.com/office/powerpoint/2010/main" val="256549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overdekt, Theater&#10;&#10;Automatisch gegenereerde beschrijving">
            <a:extLst>
              <a:ext uri="{FF2B5EF4-FFF2-40B4-BE49-F238E27FC236}">
                <a16:creationId xmlns:a16="http://schemas.microsoft.com/office/drawing/2014/main" id="{2F24F1A1-59F1-6989-2BCC-F2B7C9BC53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152245" y="-9128"/>
            <a:ext cx="11887509" cy="713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9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82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1703512" y="1070051"/>
            <a:ext cx="9161317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 INTERNATIONALE VLUCHT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 CONCOURS INTERNATIONAL 2023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1C29A8B-2624-4BC9-675D-81F0B997DEBE}"/>
              </a:ext>
            </a:extLst>
          </p:cNvPr>
          <p:cNvSpPr txBox="1"/>
          <p:nvPr/>
        </p:nvSpPr>
        <p:spPr>
          <a:xfrm>
            <a:off x="3482621" y="3136612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rgbClr val="002060"/>
                </a:solidFill>
                <a:latin typeface="Elephant" pitchFamily="18" charset="0"/>
              </a:rPr>
              <a:t>PERPIGNAN  07/08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88177A6-B289-D85A-3AF2-C368A0FF70CF}"/>
              </a:ext>
            </a:extLst>
          </p:cNvPr>
          <p:cNvSpPr txBox="1"/>
          <p:nvPr/>
        </p:nvSpPr>
        <p:spPr>
          <a:xfrm>
            <a:off x="1812033" y="4065853"/>
            <a:ext cx="10260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>
                <a:solidFill>
                  <a:srgbClr val="002060"/>
                </a:solidFill>
              </a:rPr>
              <a:t>Dhr. Bennie HOMMA uit Nederland</a:t>
            </a:r>
          </a:p>
        </p:txBody>
      </p:sp>
      <p:pic>
        <p:nvPicPr>
          <p:cNvPr id="1026" name="Picture 2" descr="Vlaggen Plaatjes en Animatie GIFs » Animaatjes.nl">
            <a:extLst>
              <a:ext uri="{FF2B5EF4-FFF2-40B4-BE49-F238E27FC236}">
                <a16:creationId xmlns:a16="http://schemas.microsoft.com/office/drawing/2014/main" id="{3439A5F5-FEAE-F258-7B6A-EAA6B14B7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50" y="5293727"/>
            <a:ext cx="204787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laggen Plaatjes en Animatie GIFs » Animaatjes.nl">
            <a:extLst>
              <a:ext uri="{FF2B5EF4-FFF2-40B4-BE49-F238E27FC236}">
                <a16:creationId xmlns:a16="http://schemas.microsoft.com/office/drawing/2014/main" id="{72B99D27-DDD1-0DB9-FEC1-E1A8724C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1775" y="5305425"/>
            <a:ext cx="1895759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80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glimlach, person&#10;&#10;Automatisch gegenereerde beschrijving">
            <a:extLst>
              <a:ext uri="{FF2B5EF4-FFF2-40B4-BE49-F238E27FC236}">
                <a16:creationId xmlns:a16="http://schemas.microsoft.com/office/drawing/2014/main" id="{4D3E1221-2F7B-6B2E-6F70-DAD7B0AC5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44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nl-BE" sz="3400" i="1" dirty="0">
                <a:solidFill>
                  <a:schemeClr val="accent1">
                    <a:lumMod val="50000"/>
                  </a:schemeClr>
                </a:solidFill>
              </a:rPr>
              <a:t>PRIJZEN van de BUITENLANDSE FEDERATIES</a:t>
            </a:r>
            <a:br>
              <a:rPr lang="nl-BE" sz="34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400" i="1" dirty="0">
                <a:solidFill>
                  <a:schemeClr val="accent1">
                    <a:lumMod val="50000"/>
                  </a:schemeClr>
                </a:solidFill>
              </a:rPr>
              <a:t>PRIX des FEDERATIONS ETRANGERES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415734" y="2044005"/>
            <a:ext cx="93605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solidFill>
                  <a:srgbClr val="002060"/>
                </a:solidFill>
              </a:rPr>
              <a:t>PRIJS van de</a:t>
            </a:r>
            <a:r>
              <a:rPr lang="nl-BE" sz="2800" b="1" dirty="0">
                <a:solidFill>
                  <a:srgbClr val="002060"/>
                </a:solidFill>
              </a:rPr>
              <a:t> </a:t>
            </a:r>
            <a:r>
              <a:rPr lang="nl-BE" sz="2800" b="1" dirty="0">
                <a:solidFill>
                  <a:srgbClr val="002060"/>
                </a:solidFill>
                <a:latin typeface="Elephant" pitchFamily="18" charset="0"/>
              </a:rPr>
              <a:t>FRANSE</a:t>
            </a:r>
            <a:r>
              <a:rPr lang="nl-BE" sz="2800" b="1" dirty="0">
                <a:solidFill>
                  <a:srgbClr val="002060"/>
                </a:solidFill>
              </a:rPr>
              <a:t> </a:t>
            </a:r>
            <a:r>
              <a:rPr lang="nl-BE" sz="2400" b="1" dirty="0">
                <a:solidFill>
                  <a:srgbClr val="002060"/>
                </a:solidFill>
              </a:rPr>
              <a:t>Duivenliefhebbersbond </a:t>
            </a:r>
          </a:p>
          <a:p>
            <a:pPr algn="ctr"/>
            <a:r>
              <a:rPr lang="nl-BE" sz="2400" b="1" dirty="0">
                <a:solidFill>
                  <a:srgbClr val="002060"/>
                </a:solidFill>
              </a:rPr>
              <a:t>PRIX de la </a:t>
            </a:r>
            <a:r>
              <a:rPr lang="nl-BE" sz="2400" b="1" dirty="0" err="1">
                <a:solidFill>
                  <a:srgbClr val="002060"/>
                </a:solidFill>
              </a:rPr>
              <a:t>Fédération</a:t>
            </a:r>
            <a:r>
              <a:rPr lang="nl-BE" sz="2400" b="1" dirty="0">
                <a:solidFill>
                  <a:srgbClr val="002060"/>
                </a:solidFill>
              </a:rPr>
              <a:t> Colombophile</a:t>
            </a:r>
            <a:r>
              <a:rPr lang="nl-BE" sz="2800" b="1" dirty="0">
                <a:solidFill>
                  <a:srgbClr val="002060"/>
                </a:solidFill>
              </a:rPr>
              <a:t> </a:t>
            </a:r>
            <a:r>
              <a:rPr lang="nl-BE" sz="2800" b="1" dirty="0">
                <a:solidFill>
                  <a:srgbClr val="002060"/>
                </a:solidFill>
                <a:latin typeface="Elephant" pitchFamily="18" charset="0"/>
              </a:rPr>
              <a:t>FRANCAISE</a:t>
            </a:r>
          </a:p>
          <a:p>
            <a:pPr algn="ctr"/>
            <a:endParaRPr lang="nl-BE" sz="2800" b="1" dirty="0">
              <a:solidFill>
                <a:srgbClr val="002060"/>
              </a:solidFill>
              <a:latin typeface="Elephant" pitchFamily="18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332981" y="4941168"/>
            <a:ext cx="11161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defRPr sz="2800" b="1">
                <a:solidFill>
                  <a:srgbClr val="002060"/>
                </a:solidFill>
              </a:defRPr>
            </a:lvl1pPr>
          </a:lstStyle>
          <a:p>
            <a:pPr algn="ctr"/>
            <a:r>
              <a:rPr lang="nl-BE" sz="3200" dirty="0">
                <a:solidFill>
                  <a:schemeClr val="tx1"/>
                </a:solidFill>
                <a:latin typeface="Arial Black" panose="020B0A04020102020204" pitchFamily="34" charset="0"/>
              </a:rPr>
              <a:t>DE MEULEMEESTER Johan - Zulte</a:t>
            </a: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A811FB70-6B4E-F467-86DA-467819DFF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0" y="3251915"/>
            <a:ext cx="1619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70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B714B75A-174B-4F35-ABEA-CC2D39FCF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7819" r="20284" b="15374"/>
          <a:stretch/>
        </p:blipFill>
        <p:spPr bwMode="auto">
          <a:xfrm>
            <a:off x="1621693" y="4498768"/>
            <a:ext cx="1968193" cy="149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C94BDB1D-7FA0-462B-B243-DC2A5F07F0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4" r="16599"/>
          <a:stretch/>
        </p:blipFill>
        <p:spPr>
          <a:xfrm>
            <a:off x="438569" y="2310090"/>
            <a:ext cx="1720731" cy="1404516"/>
          </a:xfrm>
          <a:prstGeom prst="rect">
            <a:avLst/>
          </a:prstGeom>
        </p:spPr>
      </p:pic>
      <p:pic>
        <p:nvPicPr>
          <p:cNvPr id="10" name="Afbeelding 9" descr="Afbeelding met logo&#10;&#10;Automatisch gegenereerde beschrijving">
            <a:extLst>
              <a:ext uri="{FF2B5EF4-FFF2-40B4-BE49-F238E27FC236}">
                <a16:creationId xmlns:a16="http://schemas.microsoft.com/office/drawing/2014/main" id="{D6D59F5F-EE98-FCFA-50B0-4DF286C90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27" y="1493638"/>
            <a:ext cx="1391174" cy="138503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A3DDEEF-EFA1-4AC5-8D35-204A01BAA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r="12367"/>
          <a:stretch/>
        </p:blipFill>
        <p:spPr>
          <a:xfrm>
            <a:off x="1463203" y="93463"/>
            <a:ext cx="2057052" cy="96894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D21D65C-E19F-5550-76CF-25FC7D709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267" y="13472"/>
            <a:ext cx="4848820" cy="6858000"/>
          </a:xfrm>
          <a:prstGeom prst="rect">
            <a:avLst/>
          </a:prstGeom>
        </p:spPr>
      </p:pic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A7FCF7AC-26D8-CF59-9143-D7E6A87FDB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82" y="93463"/>
            <a:ext cx="2662977" cy="1242823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C325375-7CA7-9B73-48FE-123D9DE27F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111528"/>
            <a:ext cx="2345641" cy="82097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EFA438-EF90-FBBA-FD5B-DDEB52ED4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" y="3871927"/>
            <a:ext cx="3497373" cy="49723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1D06BC9-2352-D6DD-57A4-37F314E6DB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23" y="5605247"/>
            <a:ext cx="2971157" cy="855507"/>
          </a:xfrm>
          <a:prstGeom prst="rect">
            <a:avLst/>
          </a:prstGeom>
        </p:spPr>
      </p:pic>
      <p:pic>
        <p:nvPicPr>
          <p:cNvPr id="5" name="Afbeelding 4" descr="Afbeelding met tekst, schermopname, hemel, buitenshuis&#10;&#10;Automatisch gegenereerde beschrijving">
            <a:extLst>
              <a:ext uri="{FF2B5EF4-FFF2-40B4-BE49-F238E27FC236}">
                <a16:creationId xmlns:a16="http://schemas.microsoft.com/office/drawing/2014/main" id="{12CFD54E-BAD0-7146-97E7-329055AB54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05" y="0"/>
            <a:ext cx="4848590" cy="6858000"/>
          </a:xfrm>
          <a:prstGeom prst="rect">
            <a:avLst/>
          </a:prstGeom>
        </p:spPr>
      </p:pic>
      <p:pic>
        <p:nvPicPr>
          <p:cNvPr id="9" name="Afbeelding 8" descr="Afbeelding met Lettertype, Graphics, logo, tekst&#10;&#10;Automatisch gegenereerde beschrijving">
            <a:extLst>
              <a:ext uri="{FF2B5EF4-FFF2-40B4-BE49-F238E27FC236}">
                <a16:creationId xmlns:a16="http://schemas.microsoft.com/office/drawing/2014/main" id="{AC317BC4-78AC-9920-8016-D2F64856D8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035" y="4539979"/>
            <a:ext cx="1896838" cy="820975"/>
          </a:xfrm>
          <a:prstGeom prst="rect">
            <a:avLst/>
          </a:prstGeom>
        </p:spPr>
      </p:pic>
      <p:pic>
        <p:nvPicPr>
          <p:cNvPr id="13" name="Afbeelding 12" descr="Afbeelding met tekst, Lettertype, grafische vormgeving, Graphics&#10;&#10;Automatisch gegenereerde beschrijving">
            <a:extLst>
              <a:ext uri="{FF2B5EF4-FFF2-40B4-BE49-F238E27FC236}">
                <a16:creationId xmlns:a16="http://schemas.microsoft.com/office/drawing/2014/main" id="{BD3BDD25-7A92-2596-CDAE-547272E2C6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62" y="1423033"/>
            <a:ext cx="2076058" cy="167986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4953B8F-EE9B-E96D-02D1-084EFFF54D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8110" y="1440903"/>
          <a:ext cx="1241163" cy="1767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2562075" imgH="3647898" progId="Acrobat.Document.DC">
                  <p:embed/>
                </p:oleObj>
              </mc:Choice>
              <mc:Fallback>
                <p:oleObj name="Acrobat Document" r:id="rId14" imgW="2562075" imgH="3647898" progId="Acrobat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4953B8F-EE9B-E96D-02D1-084EFFF54D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78110" y="1440903"/>
                        <a:ext cx="1241163" cy="1767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F451C29-92B5-BA85-CAC3-BDF40C957D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99131" y="3917637"/>
          <a:ext cx="1316131" cy="150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2066576" imgH="2362023" progId="Acrobat.Document.DC">
                  <p:embed/>
                </p:oleObj>
              </mc:Choice>
              <mc:Fallback>
                <p:oleObj name="Acrobat Document" r:id="rId16" imgW="2066576" imgH="2362023" progId="Acrobat.Document.DC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F451C29-92B5-BA85-CAC3-BDF40C957D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99131" y="3917637"/>
                        <a:ext cx="1316131" cy="150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 descr="Afbeelding met Lettertype, tekst, logo, teken&#10;&#10;Automatisch gegenereerde beschrijving">
            <a:extLst>
              <a:ext uri="{FF2B5EF4-FFF2-40B4-BE49-F238E27FC236}">
                <a16:creationId xmlns:a16="http://schemas.microsoft.com/office/drawing/2014/main" id="{639425D3-AB8F-1018-7970-1C3719B128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" y="5153319"/>
            <a:ext cx="1581371" cy="160995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1668953-A8D0-D3E0-1879-39C29D05C3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342" y="1162375"/>
            <a:ext cx="20383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64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283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AFA8EEF4-C7B4-4D52-ACB8-B4A6006C8F2C}"/>
              </a:ext>
            </a:extLst>
          </p:cNvPr>
          <p:cNvSpPr/>
          <p:nvPr/>
        </p:nvSpPr>
        <p:spPr>
          <a:xfrm>
            <a:off x="1685328" y="0"/>
            <a:ext cx="8520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Nationale Dagen KBDB</a:t>
            </a:r>
            <a:b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</a:br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nl-BE" sz="5600" b="1" dirty="0" err="1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Journées</a:t>
            </a:r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nl-BE" sz="5600" b="1" dirty="0" err="1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Nationales</a:t>
            </a:r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RFCB</a:t>
            </a:r>
            <a:endParaRPr lang="nl-BE" dirty="0"/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DB87404C-4676-40D5-B6F2-A16D70EA9C1C}"/>
              </a:ext>
            </a:extLst>
          </p:cNvPr>
          <p:cNvSpPr txBox="1">
            <a:spLocks/>
          </p:cNvSpPr>
          <p:nvPr/>
        </p:nvSpPr>
        <p:spPr>
          <a:xfrm>
            <a:off x="695400" y="1988840"/>
            <a:ext cx="10513168" cy="432048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Tentoonstelling van de te koop gestelde duiven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vrijdag van 17u tot 19u 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Verkoop zaterdag van 18u tot 19u</a:t>
            </a:r>
          </a:p>
          <a:p>
            <a:pPr algn="ctr"/>
            <a:endParaRPr lang="nl-BE" sz="3600" b="1" dirty="0">
              <a:solidFill>
                <a:srgbClr val="FFFF00"/>
              </a:solidFill>
              <a:highlight>
                <a:srgbClr val="FF0000"/>
              </a:highlight>
              <a:latin typeface="+mj-lt"/>
            </a:endParaRPr>
          </a:p>
          <a:p>
            <a:pPr algn="ctr"/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Exposition des pigeons mis en </a:t>
            </a: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vente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vendredi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de 17h à 19h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Vente </a:t>
            </a:r>
            <a:r>
              <a:rPr lang="nl-BE" sz="3600" b="1" dirty="0" err="1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samedi</a:t>
            </a:r>
            <a:r>
              <a:rPr lang="nl-BE" sz="3600" b="1" dirty="0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 de 18h à 19h</a:t>
            </a:r>
          </a:p>
        </p:txBody>
      </p:sp>
    </p:spTree>
    <p:extLst>
      <p:ext uri="{BB962C8B-B14F-4D97-AF65-F5344CB8AC3E}">
        <p14:creationId xmlns:p14="http://schemas.microsoft.com/office/powerpoint/2010/main" val="324884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3" y="-27439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1415480" y="-27439"/>
            <a:ext cx="9433047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KBDB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RFCB 2023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765024" y="3284984"/>
            <a:ext cx="944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             VERHULST Kurt  - Meulebeke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513504" y="2535287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ARGENTON  09/06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83CEE55-134A-4696-ADB1-A2FA6204591A}"/>
              </a:ext>
            </a:extLst>
          </p:cNvPr>
          <p:cNvSpPr txBox="1"/>
          <p:nvPr/>
        </p:nvSpPr>
        <p:spPr>
          <a:xfrm>
            <a:off x="1765024" y="4005064"/>
            <a:ext cx="973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Jaarlingen/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	NOTTEBAERT Christophe - </a:t>
            </a:r>
            <a:r>
              <a:rPr lang="nl-BE" sz="2400" b="1" dirty="0" err="1">
                <a:solidFill>
                  <a:srgbClr val="002060"/>
                </a:solidFill>
              </a:rPr>
              <a:t>Templeuve</a:t>
            </a:r>
            <a:endParaRPr lang="nl-BE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9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tekst, Menselijk gezicht, kleding, person&#10;&#10;Automatisch gegenereerde beschrijving">
            <a:extLst>
              <a:ext uri="{FF2B5EF4-FFF2-40B4-BE49-F238E27FC236}">
                <a16:creationId xmlns:a16="http://schemas.microsoft.com/office/drawing/2014/main" id="{FB20C38C-3DC9-0331-A9AC-CD0AE849C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7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kstvak 11"/>
          <p:cNvSpPr txBox="1"/>
          <p:nvPr/>
        </p:nvSpPr>
        <p:spPr>
          <a:xfrm>
            <a:off x="1766292" y="3250262"/>
            <a:ext cx="9802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VAN MASSENHOVEN Kris - Retie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513505" y="25649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CHATEAUROUX  22/07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B9DD729-F87C-4C4F-3DA2-39603CAFB3E3}"/>
              </a:ext>
            </a:extLst>
          </p:cNvPr>
          <p:cNvSpPr txBox="1"/>
          <p:nvPr/>
        </p:nvSpPr>
        <p:spPr>
          <a:xfrm>
            <a:off x="1776536" y="3933056"/>
            <a:ext cx="10188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Jaarduiven/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	VAN MECHELEN Luc – Oud-Turnhout</a:t>
            </a: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BFE946DA-7F4C-810E-DA3D-29E23A7D9377}"/>
              </a:ext>
            </a:extLst>
          </p:cNvPr>
          <p:cNvSpPr txBox="1">
            <a:spLocks/>
          </p:cNvSpPr>
          <p:nvPr/>
        </p:nvSpPr>
        <p:spPr>
          <a:xfrm>
            <a:off x="1415480" y="-27439"/>
            <a:ext cx="9433047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KBDB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RFCB 2023</a:t>
            </a:r>
          </a:p>
        </p:txBody>
      </p:sp>
    </p:spTree>
    <p:extLst>
      <p:ext uri="{BB962C8B-B14F-4D97-AF65-F5344CB8AC3E}">
        <p14:creationId xmlns:p14="http://schemas.microsoft.com/office/powerpoint/2010/main" val="350378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tekst, kleding, persoon, kerstboom&#10;&#10;Automatisch gegenereerde beschrijving">
            <a:extLst>
              <a:ext uri="{FF2B5EF4-FFF2-40B4-BE49-F238E27FC236}">
                <a16:creationId xmlns:a16="http://schemas.microsoft.com/office/drawing/2014/main" id="{99EDF0EA-C0EE-F4E3-CCFE-046A1DAE9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1143000"/>
            <a:ext cx="6857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4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kstvak 11"/>
          <p:cNvSpPr txBox="1"/>
          <p:nvPr/>
        </p:nvSpPr>
        <p:spPr>
          <a:xfrm>
            <a:off x="1766292" y="3250262"/>
            <a:ext cx="9802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VAN ROMPAEY </a:t>
            </a:r>
            <a:r>
              <a:rPr lang="nl-BE" sz="2400" b="1" dirty="0" err="1">
                <a:solidFill>
                  <a:srgbClr val="002060"/>
                </a:solidFill>
              </a:rPr>
              <a:t>Karlo</a:t>
            </a:r>
            <a:r>
              <a:rPr lang="nl-BE" sz="2400" b="1" dirty="0">
                <a:solidFill>
                  <a:srgbClr val="002060"/>
                </a:solidFill>
              </a:rPr>
              <a:t> – Sint-Truiden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513505" y="25649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LIBOURNE  22/07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B9DD729-F87C-4C4F-3DA2-39603CAFB3E3}"/>
              </a:ext>
            </a:extLst>
          </p:cNvPr>
          <p:cNvSpPr txBox="1"/>
          <p:nvPr/>
        </p:nvSpPr>
        <p:spPr>
          <a:xfrm>
            <a:off x="1776536" y="3933056"/>
            <a:ext cx="10188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Jaarduiven/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	TEAM HOOYMANS.BE – Mol</a:t>
            </a: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BFE946DA-7F4C-810E-DA3D-29E23A7D9377}"/>
              </a:ext>
            </a:extLst>
          </p:cNvPr>
          <p:cNvSpPr txBox="1">
            <a:spLocks/>
          </p:cNvSpPr>
          <p:nvPr/>
        </p:nvSpPr>
        <p:spPr>
          <a:xfrm>
            <a:off x="1415480" y="-27439"/>
            <a:ext cx="9433047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KBDB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RFCB 2023</a:t>
            </a:r>
          </a:p>
        </p:txBody>
      </p:sp>
    </p:spTree>
    <p:extLst>
      <p:ext uri="{BB962C8B-B14F-4D97-AF65-F5344CB8AC3E}">
        <p14:creationId xmlns:p14="http://schemas.microsoft.com/office/powerpoint/2010/main" val="1731509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tekst&#10;&#10;Automatisch gegenereerde beschrijving">
            <a:extLst>
              <a:ext uri="{FF2B5EF4-FFF2-40B4-BE49-F238E27FC236}">
                <a16:creationId xmlns:a16="http://schemas.microsoft.com/office/drawing/2014/main" id="{86F6C2E2-76C7-5D29-A898-8128F9B45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1143000"/>
            <a:ext cx="6857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2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kstvak 11"/>
          <p:cNvSpPr txBox="1"/>
          <p:nvPr/>
        </p:nvSpPr>
        <p:spPr>
          <a:xfrm>
            <a:off x="1766292" y="3250262"/>
            <a:ext cx="9802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PALMERS Willy – Wellen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513505" y="25649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BOURGES (VIERZON)  30/07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B9DD729-F87C-4C4F-3DA2-39603CAFB3E3}"/>
              </a:ext>
            </a:extLst>
          </p:cNvPr>
          <p:cNvSpPr txBox="1"/>
          <p:nvPr/>
        </p:nvSpPr>
        <p:spPr>
          <a:xfrm>
            <a:off x="1776536" y="3933056"/>
            <a:ext cx="10188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Jaarduiven/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	HENRIX Jozef – Stokrooie</a:t>
            </a: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BFE946DA-7F4C-810E-DA3D-29E23A7D9377}"/>
              </a:ext>
            </a:extLst>
          </p:cNvPr>
          <p:cNvSpPr txBox="1">
            <a:spLocks/>
          </p:cNvSpPr>
          <p:nvPr/>
        </p:nvSpPr>
        <p:spPr>
          <a:xfrm>
            <a:off x="1415480" y="-27439"/>
            <a:ext cx="9433047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KBDB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RFCB 2023</a:t>
            </a:r>
          </a:p>
        </p:txBody>
      </p:sp>
    </p:spTree>
    <p:extLst>
      <p:ext uri="{BB962C8B-B14F-4D97-AF65-F5344CB8AC3E}">
        <p14:creationId xmlns:p14="http://schemas.microsoft.com/office/powerpoint/2010/main" val="397641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kstvak 11"/>
          <p:cNvSpPr txBox="1"/>
          <p:nvPr/>
        </p:nvSpPr>
        <p:spPr>
          <a:xfrm>
            <a:off x="1766292" y="3250262"/>
            <a:ext cx="9802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 VAN ROMPAEY </a:t>
            </a:r>
            <a:r>
              <a:rPr lang="nl-BE" sz="2400" b="1" dirty="0" err="1">
                <a:solidFill>
                  <a:srgbClr val="002060"/>
                </a:solidFill>
              </a:rPr>
              <a:t>Karlo</a:t>
            </a:r>
            <a:r>
              <a:rPr lang="nl-BE" sz="2400" b="1" dirty="0">
                <a:solidFill>
                  <a:srgbClr val="002060"/>
                </a:solidFill>
              </a:rPr>
              <a:t> – Sint-Truiden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513505" y="25649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SOUILLAC  30/07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B9DD729-F87C-4C4F-3DA2-39603CAFB3E3}"/>
              </a:ext>
            </a:extLst>
          </p:cNvPr>
          <p:cNvSpPr txBox="1"/>
          <p:nvPr/>
        </p:nvSpPr>
        <p:spPr>
          <a:xfrm>
            <a:off x="1776536" y="3933056"/>
            <a:ext cx="10188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Jaarduiven/</a:t>
            </a:r>
            <a:r>
              <a:rPr lang="nl-BE" sz="2400" b="1" dirty="0" err="1">
                <a:solidFill>
                  <a:srgbClr val="002060"/>
                </a:solidFill>
              </a:rPr>
              <a:t>Yearlings</a:t>
            </a:r>
            <a:r>
              <a:rPr lang="nl-BE" sz="2400" b="1" dirty="0">
                <a:solidFill>
                  <a:srgbClr val="002060"/>
                </a:solidFill>
              </a:rPr>
              <a:t>	 VAN ROMPAEY </a:t>
            </a:r>
            <a:r>
              <a:rPr lang="nl-BE" sz="2400" b="1" dirty="0" err="1">
                <a:solidFill>
                  <a:srgbClr val="002060"/>
                </a:solidFill>
              </a:rPr>
              <a:t>Karlo</a:t>
            </a:r>
            <a:r>
              <a:rPr lang="nl-BE" sz="2400" b="1" dirty="0">
                <a:solidFill>
                  <a:srgbClr val="002060"/>
                </a:solidFill>
              </a:rPr>
              <a:t> – Sint-Truiden</a:t>
            </a: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BFE946DA-7F4C-810E-DA3D-29E23A7D9377}"/>
              </a:ext>
            </a:extLst>
          </p:cNvPr>
          <p:cNvSpPr txBox="1">
            <a:spLocks/>
          </p:cNvSpPr>
          <p:nvPr/>
        </p:nvSpPr>
        <p:spPr>
          <a:xfrm>
            <a:off x="1415480" y="-27439"/>
            <a:ext cx="9433047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KBDB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RFCB 2023</a:t>
            </a:r>
          </a:p>
        </p:txBody>
      </p:sp>
    </p:spTree>
    <p:extLst>
      <p:ext uri="{BB962C8B-B14F-4D97-AF65-F5344CB8AC3E}">
        <p14:creationId xmlns:p14="http://schemas.microsoft.com/office/powerpoint/2010/main" val="83673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vak 8"/>
          <p:cNvSpPr txBox="1"/>
          <p:nvPr/>
        </p:nvSpPr>
        <p:spPr>
          <a:xfrm>
            <a:off x="1956234" y="4979755"/>
            <a:ext cx="821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latin typeface="Arial Black" panose="020B0A04020102020204" pitchFamily="34" charset="0"/>
              </a:rPr>
              <a:t> </a:t>
            </a:r>
            <a:r>
              <a:rPr lang="nl-BE" sz="3200" b="1" dirty="0">
                <a:latin typeface="Arial Black" panose="020B0A04020102020204" pitchFamily="34" charset="0"/>
              </a:rPr>
              <a:t>PUTMAN Mathias - Zwevegem</a:t>
            </a:r>
            <a:endParaRPr lang="nl-BE" sz="2800" b="1" dirty="0">
              <a:latin typeface="Arial Black" panose="020B0A04020102020204" pitchFamily="34" charset="0"/>
            </a:endParaRPr>
          </a:p>
        </p:txBody>
      </p:sp>
      <p:sp>
        <p:nvSpPr>
          <p:cNvPr id="7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nl-BE" sz="3400" i="1" dirty="0">
                <a:solidFill>
                  <a:schemeClr val="accent1">
                    <a:lumMod val="50000"/>
                  </a:schemeClr>
                </a:solidFill>
              </a:rPr>
              <a:t>PRIJZEN van de BUITENLANDSE FEDERATIES</a:t>
            </a:r>
            <a:br>
              <a:rPr lang="nl-BE" sz="34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400" i="1" dirty="0">
                <a:solidFill>
                  <a:schemeClr val="accent1">
                    <a:lumMod val="50000"/>
                  </a:schemeClr>
                </a:solidFill>
              </a:rPr>
              <a:t>PRIX des FEDERATIONS ETRANGERES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767408" y="1735102"/>
            <a:ext cx="10296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BE" sz="2400" b="1" dirty="0">
                <a:solidFill>
                  <a:srgbClr val="002060"/>
                </a:solidFill>
              </a:rPr>
              <a:t>PRIJS van de </a:t>
            </a:r>
            <a:r>
              <a:rPr lang="nl-BE" sz="2800" b="1" dirty="0">
                <a:solidFill>
                  <a:srgbClr val="002060"/>
                </a:solidFill>
                <a:latin typeface="Elephant" pitchFamily="18" charset="0"/>
              </a:rPr>
              <a:t>PORTUGEESE </a:t>
            </a:r>
            <a:r>
              <a:rPr lang="nl-BE" sz="2400" b="1" dirty="0">
                <a:solidFill>
                  <a:srgbClr val="002060"/>
                </a:solidFill>
              </a:rPr>
              <a:t>Duivenliefhebbersbond </a:t>
            </a:r>
          </a:p>
          <a:p>
            <a:pPr lvl="0" algn="ctr"/>
            <a:r>
              <a:rPr lang="nl-BE" sz="2400" b="1" dirty="0">
                <a:solidFill>
                  <a:srgbClr val="002060"/>
                </a:solidFill>
              </a:rPr>
              <a:t>PRIX de la </a:t>
            </a:r>
            <a:r>
              <a:rPr lang="nl-BE" sz="2400" b="1" dirty="0" err="1">
                <a:solidFill>
                  <a:srgbClr val="002060"/>
                </a:solidFill>
              </a:rPr>
              <a:t>Fédération</a:t>
            </a:r>
            <a:r>
              <a:rPr lang="nl-BE" sz="2400" b="1" dirty="0">
                <a:solidFill>
                  <a:srgbClr val="002060"/>
                </a:solidFill>
              </a:rPr>
              <a:t> </a:t>
            </a:r>
            <a:r>
              <a:rPr lang="nl-BE" sz="2400" b="1" dirty="0" err="1">
                <a:solidFill>
                  <a:srgbClr val="002060"/>
                </a:solidFill>
              </a:rPr>
              <a:t>Colombophile</a:t>
            </a:r>
            <a:r>
              <a:rPr lang="nl-BE" sz="2400" b="1" dirty="0">
                <a:solidFill>
                  <a:srgbClr val="002060"/>
                </a:solidFill>
              </a:rPr>
              <a:t> du </a:t>
            </a:r>
            <a:r>
              <a:rPr lang="nl-BE" sz="2800" b="1" dirty="0">
                <a:solidFill>
                  <a:srgbClr val="002060"/>
                </a:solidFill>
                <a:latin typeface="Elephant" pitchFamily="18" charset="0"/>
              </a:rPr>
              <a:t>PORTUGAL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100E06F-EC05-CBC2-AED9-90B21F22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117715"/>
            <a:ext cx="1619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Afbeelding met Graphics, clipart, kunst, illustratie&#10;&#10;Automatisch gegenereerde beschrijving">
            <a:extLst>
              <a:ext uri="{FF2B5EF4-FFF2-40B4-BE49-F238E27FC236}">
                <a16:creationId xmlns:a16="http://schemas.microsoft.com/office/drawing/2014/main" id="{F0169C59-E52C-4DDA-7EEC-D557B1689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50" y="3117922"/>
            <a:ext cx="1619048" cy="1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2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kstvak 11"/>
          <p:cNvSpPr txBox="1"/>
          <p:nvPr/>
        </p:nvSpPr>
        <p:spPr>
          <a:xfrm>
            <a:off x="1766292" y="3250262"/>
            <a:ext cx="9802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Jonge/</a:t>
            </a:r>
            <a:r>
              <a:rPr lang="nl-BE" sz="2400" b="1" dirty="0" err="1">
                <a:solidFill>
                  <a:srgbClr val="002060"/>
                </a:solidFill>
              </a:rPr>
              <a:t>Pigeonneaux</a:t>
            </a:r>
            <a:r>
              <a:rPr lang="nl-BE" sz="2400" b="1" dirty="0">
                <a:solidFill>
                  <a:srgbClr val="002060"/>
                </a:solidFill>
              </a:rPr>
              <a:t>             REYNAERTS Stephen – </a:t>
            </a:r>
            <a:r>
              <a:rPr lang="nl-BE" sz="2400" b="1" dirty="0" err="1">
                <a:solidFill>
                  <a:srgbClr val="002060"/>
                </a:solidFill>
              </a:rPr>
              <a:t>Velm</a:t>
            </a:r>
            <a:endParaRPr lang="nl-BE" sz="2400" b="1" dirty="0">
              <a:solidFill>
                <a:srgbClr val="002060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1513505" y="25649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BOURGES (VIERZON)  07/08</a:t>
            </a: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BFE946DA-7F4C-810E-DA3D-29E23A7D9377}"/>
              </a:ext>
            </a:extLst>
          </p:cNvPr>
          <p:cNvSpPr txBox="1">
            <a:spLocks/>
          </p:cNvSpPr>
          <p:nvPr/>
        </p:nvSpPr>
        <p:spPr>
          <a:xfrm>
            <a:off x="1415480" y="-27439"/>
            <a:ext cx="9433047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KBDB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RFCB 2023</a:t>
            </a:r>
          </a:p>
        </p:txBody>
      </p:sp>
    </p:spTree>
    <p:extLst>
      <p:ext uri="{BB962C8B-B14F-4D97-AF65-F5344CB8AC3E}">
        <p14:creationId xmlns:p14="http://schemas.microsoft.com/office/powerpoint/2010/main" val="340873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kstvak 11"/>
          <p:cNvSpPr txBox="1"/>
          <p:nvPr/>
        </p:nvSpPr>
        <p:spPr>
          <a:xfrm>
            <a:off x="1766292" y="3250262"/>
            <a:ext cx="9802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Oude/Vieux			MILOVIC </a:t>
            </a:r>
            <a:r>
              <a:rPr lang="nl-BE" sz="2400" b="1" dirty="0" err="1">
                <a:solidFill>
                  <a:srgbClr val="002060"/>
                </a:solidFill>
              </a:rPr>
              <a:t>Mirko</a:t>
            </a:r>
            <a:r>
              <a:rPr lang="nl-BE" sz="2400" b="1" dirty="0">
                <a:solidFill>
                  <a:srgbClr val="002060"/>
                </a:solidFill>
              </a:rPr>
              <a:t> &amp; </a:t>
            </a:r>
            <a:r>
              <a:rPr lang="nl-BE" sz="2400" b="1" dirty="0" err="1">
                <a:solidFill>
                  <a:srgbClr val="002060"/>
                </a:solidFill>
              </a:rPr>
              <a:t>Darko</a:t>
            </a:r>
            <a:r>
              <a:rPr lang="nl-BE" sz="2400" b="1" dirty="0">
                <a:solidFill>
                  <a:srgbClr val="002060"/>
                </a:solidFill>
              </a:rPr>
              <a:t> – Essen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513505" y="25649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PERPIGNAN  07/08</a:t>
            </a: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BFE946DA-7F4C-810E-DA3D-29E23A7D9377}"/>
              </a:ext>
            </a:extLst>
          </p:cNvPr>
          <p:cNvSpPr txBox="1">
            <a:spLocks/>
          </p:cNvSpPr>
          <p:nvPr/>
        </p:nvSpPr>
        <p:spPr>
          <a:xfrm>
            <a:off x="1415480" y="-27439"/>
            <a:ext cx="9433047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KBDB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RFCB 2023</a:t>
            </a:r>
          </a:p>
        </p:txBody>
      </p:sp>
    </p:spTree>
    <p:extLst>
      <p:ext uri="{BB962C8B-B14F-4D97-AF65-F5344CB8AC3E}">
        <p14:creationId xmlns:p14="http://schemas.microsoft.com/office/powerpoint/2010/main" val="106226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kstvak 11"/>
          <p:cNvSpPr txBox="1"/>
          <p:nvPr/>
        </p:nvSpPr>
        <p:spPr>
          <a:xfrm>
            <a:off x="1813275" y="3068960"/>
            <a:ext cx="10691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>
                <a:solidFill>
                  <a:srgbClr val="002060"/>
                </a:solidFill>
              </a:rPr>
              <a:t>Oude+Jaarl</a:t>
            </a:r>
            <a:r>
              <a:rPr lang="nl-BE" sz="2400" b="1" dirty="0">
                <a:solidFill>
                  <a:srgbClr val="002060"/>
                </a:solidFill>
              </a:rPr>
              <a:t>./</a:t>
            </a:r>
            <a:r>
              <a:rPr lang="nl-BE" sz="2400" b="1" dirty="0" err="1">
                <a:solidFill>
                  <a:srgbClr val="002060"/>
                </a:solidFill>
              </a:rPr>
              <a:t>Vieux+Yearl</a:t>
            </a:r>
            <a:r>
              <a:rPr lang="nl-BE" sz="2400" b="1" dirty="0">
                <a:solidFill>
                  <a:srgbClr val="002060"/>
                </a:solidFill>
              </a:rPr>
              <a:t>.	FAMILIE TIMMERMANS-POELS - Schaffen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500563" y="2535287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VIERZON  13/08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1847528" y="3831431"/>
            <a:ext cx="10103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Jonge/</a:t>
            </a:r>
            <a:r>
              <a:rPr lang="nl-BE" sz="2400" b="1" dirty="0" err="1">
                <a:solidFill>
                  <a:srgbClr val="002060"/>
                </a:solidFill>
              </a:rPr>
              <a:t>Pigeonneaux</a:t>
            </a:r>
            <a:r>
              <a:rPr lang="nl-BE" sz="2400" b="1" dirty="0">
                <a:solidFill>
                  <a:srgbClr val="002060"/>
                </a:solidFill>
              </a:rPr>
              <a:t>	DAENEN VIKTOR - </a:t>
            </a:r>
            <a:r>
              <a:rPr lang="nl-BE" sz="2400" b="1" dirty="0" err="1">
                <a:solidFill>
                  <a:srgbClr val="002060"/>
                </a:solidFill>
              </a:rPr>
              <a:t>Velm</a:t>
            </a:r>
            <a:endParaRPr lang="nl-BE" sz="2400" b="1" dirty="0">
              <a:solidFill>
                <a:srgbClr val="002060"/>
              </a:solidFill>
            </a:endParaRP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AA1C8100-597E-4E41-5D1F-3640ED06856E}"/>
              </a:ext>
            </a:extLst>
          </p:cNvPr>
          <p:cNvSpPr txBox="1">
            <a:spLocks/>
          </p:cNvSpPr>
          <p:nvPr/>
        </p:nvSpPr>
        <p:spPr>
          <a:xfrm>
            <a:off x="1415480" y="-27439"/>
            <a:ext cx="9433047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KBDB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RFCB 2023</a:t>
            </a:r>
          </a:p>
        </p:txBody>
      </p:sp>
    </p:spTree>
    <p:extLst>
      <p:ext uri="{BB962C8B-B14F-4D97-AF65-F5344CB8AC3E}">
        <p14:creationId xmlns:p14="http://schemas.microsoft.com/office/powerpoint/2010/main" val="191255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1C29A8B-2624-4BC9-675D-81F0B997DEBE}"/>
              </a:ext>
            </a:extLst>
          </p:cNvPr>
          <p:cNvSpPr txBox="1"/>
          <p:nvPr/>
        </p:nvSpPr>
        <p:spPr>
          <a:xfrm>
            <a:off x="1524000" y="249514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CHÂTEUROUX  09/09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88177A6-B289-D85A-3AF2-C368A0FF70CF}"/>
              </a:ext>
            </a:extLst>
          </p:cNvPr>
          <p:cNvSpPr txBox="1"/>
          <p:nvPr/>
        </p:nvSpPr>
        <p:spPr>
          <a:xfrm>
            <a:off x="1787031" y="3108938"/>
            <a:ext cx="1026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>
                <a:solidFill>
                  <a:srgbClr val="002060"/>
                </a:solidFill>
              </a:rPr>
              <a:t>Oude+Jaarl</a:t>
            </a:r>
            <a:r>
              <a:rPr lang="nl-BE" sz="2400" b="1" dirty="0">
                <a:solidFill>
                  <a:srgbClr val="002060"/>
                </a:solidFill>
              </a:rPr>
              <a:t>./</a:t>
            </a:r>
            <a:r>
              <a:rPr lang="nl-BE" sz="2400" b="1" dirty="0" err="1">
                <a:solidFill>
                  <a:srgbClr val="002060"/>
                </a:solidFill>
              </a:rPr>
              <a:t>Vieux+Yearl</a:t>
            </a:r>
            <a:r>
              <a:rPr lang="nl-BE" sz="2400" b="1" dirty="0">
                <a:solidFill>
                  <a:srgbClr val="002060"/>
                </a:solidFill>
              </a:rPr>
              <a:t>.  TEAM HOOYMANS WVL - </a:t>
            </a:r>
            <a:r>
              <a:rPr lang="nl-BE" sz="2400" b="1" dirty="0" err="1">
                <a:solidFill>
                  <a:srgbClr val="002060"/>
                </a:solidFill>
              </a:rPr>
              <a:t>Desselgem</a:t>
            </a:r>
            <a:endParaRPr lang="nl-BE" sz="2400" b="1" dirty="0">
              <a:solidFill>
                <a:srgbClr val="002060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59B9476-B95E-A84A-929A-AEB0F6548F22}"/>
              </a:ext>
            </a:extLst>
          </p:cNvPr>
          <p:cNvSpPr txBox="1"/>
          <p:nvPr/>
        </p:nvSpPr>
        <p:spPr>
          <a:xfrm>
            <a:off x="1776536" y="3717031"/>
            <a:ext cx="1026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Jonge/</a:t>
            </a:r>
            <a:r>
              <a:rPr lang="nl-BE" sz="2400" b="1" dirty="0" err="1">
                <a:solidFill>
                  <a:srgbClr val="002060"/>
                </a:solidFill>
              </a:rPr>
              <a:t>Pigeonneaux</a:t>
            </a:r>
            <a:r>
              <a:rPr lang="nl-BE" sz="2400" b="1" dirty="0">
                <a:solidFill>
                  <a:srgbClr val="002060"/>
                </a:solidFill>
              </a:rPr>
              <a:t> 	  LEUTENEZ Eddy &amp; Maarten - Ruien</a:t>
            </a:r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2AF9E9BB-45AD-A237-B69F-86888DADF1E2}"/>
              </a:ext>
            </a:extLst>
          </p:cNvPr>
          <p:cNvSpPr txBox="1">
            <a:spLocks/>
          </p:cNvSpPr>
          <p:nvPr/>
        </p:nvSpPr>
        <p:spPr>
          <a:xfrm>
            <a:off x="1415480" y="-27439"/>
            <a:ext cx="9433047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OVERWINNAARS NATIONALE KBDB VLUCHTEN 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VAINQUEURS CONCOURS NATIONAUX RFCB 2023</a:t>
            </a:r>
          </a:p>
        </p:txBody>
      </p:sp>
    </p:spTree>
    <p:extLst>
      <p:ext uri="{BB962C8B-B14F-4D97-AF65-F5344CB8AC3E}">
        <p14:creationId xmlns:p14="http://schemas.microsoft.com/office/powerpoint/2010/main" val="314818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1C29A8B-2624-4BC9-675D-81F0B997DEBE}"/>
              </a:ext>
            </a:extLst>
          </p:cNvPr>
          <p:cNvSpPr txBox="1"/>
          <p:nvPr/>
        </p:nvSpPr>
        <p:spPr>
          <a:xfrm>
            <a:off x="1524000" y="249514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CHÂTEUROUX  09/09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88177A6-B289-D85A-3AF2-C368A0FF70CF}"/>
              </a:ext>
            </a:extLst>
          </p:cNvPr>
          <p:cNvSpPr txBox="1"/>
          <p:nvPr/>
        </p:nvSpPr>
        <p:spPr>
          <a:xfrm>
            <a:off x="1787031" y="3108938"/>
            <a:ext cx="1026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>
                <a:solidFill>
                  <a:srgbClr val="002060"/>
                </a:solidFill>
              </a:rPr>
              <a:t>Oude+Jaarl</a:t>
            </a:r>
            <a:r>
              <a:rPr lang="nl-BE" sz="2400" b="1" dirty="0">
                <a:solidFill>
                  <a:srgbClr val="002060"/>
                </a:solidFill>
              </a:rPr>
              <a:t>./</a:t>
            </a:r>
            <a:r>
              <a:rPr lang="nl-BE" sz="2400" b="1" dirty="0" err="1">
                <a:solidFill>
                  <a:srgbClr val="002060"/>
                </a:solidFill>
              </a:rPr>
              <a:t>Vieux+Yearl</a:t>
            </a:r>
            <a:r>
              <a:rPr lang="nl-BE" sz="2400" b="1" dirty="0">
                <a:solidFill>
                  <a:srgbClr val="002060"/>
                </a:solidFill>
              </a:rPr>
              <a:t>.  TEAM HOOYMANS WVL - </a:t>
            </a:r>
            <a:r>
              <a:rPr lang="nl-BE" sz="2400" b="1" dirty="0" err="1">
                <a:solidFill>
                  <a:srgbClr val="002060"/>
                </a:solidFill>
              </a:rPr>
              <a:t>Desselgem</a:t>
            </a:r>
            <a:endParaRPr lang="nl-BE" sz="2400" b="1" dirty="0">
              <a:solidFill>
                <a:srgbClr val="002060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59B9476-B95E-A84A-929A-AEB0F6548F22}"/>
              </a:ext>
            </a:extLst>
          </p:cNvPr>
          <p:cNvSpPr txBox="1"/>
          <p:nvPr/>
        </p:nvSpPr>
        <p:spPr>
          <a:xfrm>
            <a:off x="1776536" y="3717031"/>
            <a:ext cx="1026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002060"/>
                </a:solidFill>
              </a:rPr>
              <a:t>Jonge/</a:t>
            </a:r>
            <a:r>
              <a:rPr lang="nl-BE" sz="2400" b="1" dirty="0" err="1">
                <a:solidFill>
                  <a:srgbClr val="002060"/>
                </a:solidFill>
              </a:rPr>
              <a:t>Pigeonneaux</a:t>
            </a:r>
            <a:r>
              <a:rPr lang="nl-BE" sz="2400" b="1" dirty="0">
                <a:solidFill>
                  <a:srgbClr val="002060"/>
                </a:solidFill>
              </a:rPr>
              <a:t> 	  LEUTENEZ Eddy &amp; Maarten - Ruien</a:t>
            </a:r>
          </a:p>
        </p:txBody>
      </p:sp>
      <p:pic>
        <p:nvPicPr>
          <p:cNvPr id="7" name="Afbeelding 6" descr="Afbeelding met kleding, persoon, overdekt, mensen&#10;&#10;Automatisch gegenereerde beschrijving">
            <a:extLst>
              <a:ext uri="{FF2B5EF4-FFF2-40B4-BE49-F238E27FC236}">
                <a16:creationId xmlns:a16="http://schemas.microsoft.com/office/drawing/2014/main" id="{CBD7349F-3F90-4A87-1579-8C97D8DDA1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1" b="10555"/>
          <a:stretch/>
        </p:blipFill>
        <p:spPr>
          <a:xfrm>
            <a:off x="-43376" y="584656"/>
            <a:ext cx="12278751" cy="56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95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B714B75A-174B-4F35-ABEA-CC2D39FCF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7819" r="20284" b="15374"/>
          <a:stretch/>
        </p:blipFill>
        <p:spPr bwMode="auto">
          <a:xfrm>
            <a:off x="1621693" y="4498768"/>
            <a:ext cx="1968193" cy="149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C94BDB1D-7FA0-462B-B243-DC2A5F07F0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4" r="16599"/>
          <a:stretch/>
        </p:blipFill>
        <p:spPr>
          <a:xfrm>
            <a:off x="438569" y="2310090"/>
            <a:ext cx="1720731" cy="1404516"/>
          </a:xfrm>
          <a:prstGeom prst="rect">
            <a:avLst/>
          </a:prstGeom>
        </p:spPr>
      </p:pic>
      <p:pic>
        <p:nvPicPr>
          <p:cNvPr id="10" name="Afbeelding 9" descr="Afbeelding met logo&#10;&#10;Automatisch gegenereerde beschrijving">
            <a:extLst>
              <a:ext uri="{FF2B5EF4-FFF2-40B4-BE49-F238E27FC236}">
                <a16:creationId xmlns:a16="http://schemas.microsoft.com/office/drawing/2014/main" id="{D6D59F5F-EE98-FCFA-50B0-4DF286C90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27" y="1493638"/>
            <a:ext cx="1391174" cy="138503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A3DDEEF-EFA1-4AC5-8D35-204A01BAA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r="12367"/>
          <a:stretch/>
        </p:blipFill>
        <p:spPr>
          <a:xfrm>
            <a:off x="1463203" y="93463"/>
            <a:ext cx="2057052" cy="96894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D21D65C-E19F-5550-76CF-25FC7D709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267" y="13472"/>
            <a:ext cx="4848820" cy="6858000"/>
          </a:xfrm>
          <a:prstGeom prst="rect">
            <a:avLst/>
          </a:prstGeom>
        </p:spPr>
      </p:pic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A7FCF7AC-26D8-CF59-9143-D7E6A87FDB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82" y="93463"/>
            <a:ext cx="2662977" cy="1242823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C325375-7CA7-9B73-48FE-123D9DE27F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111528"/>
            <a:ext cx="2345641" cy="82097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EFA438-EF90-FBBA-FD5B-DDEB52ED4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" y="3871927"/>
            <a:ext cx="3497373" cy="49723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1D06BC9-2352-D6DD-57A4-37F314E6DB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23" y="5605247"/>
            <a:ext cx="2971157" cy="855507"/>
          </a:xfrm>
          <a:prstGeom prst="rect">
            <a:avLst/>
          </a:prstGeom>
        </p:spPr>
      </p:pic>
      <p:pic>
        <p:nvPicPr>
          <p:cNvPr id="5" name="Afbeelding 4" descr="Afbeelding met tekst, schermopname, hemel, buitenshuis&#10;&#10;Automatisch gegenereerde beschrijving">
            <a:extLst>
              <a:ext uri="{FF2B5EF4-FFF2-40B4-BE49-F238E27FC236}">
                <a16:creationId xmlns:a16="http://schemas.microsoft.com/office/drawing/2014/main" id="{12CFD54E-BAD0-7146-97E7-329055AB54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05" y="0"/>
            <a:ext cx="4848590" cy="6858000"/>
          </a:xfrm>
          <a:prstGeom prst="rect">
            <a:avLst/>
          </a:prstGeom>
        </p:spPr>
      </p:pic>
      <p:pic>
        <p:nvPicPr>
          <p:cNvPr id="9" name="Afbeelding 8" descr="Afbeelding met Lettertype, Graphics, logo, tekst&#10;&#10;Automatisch gegenereerde beschrijving">
            <a:extLst>
              <a:ext uri="{FF2B5EF4-FFF2-40B4-BE49-F238E27FC236}">
                <a16:creationId xmlns:a16="http://schemas.microsoft.com/office/drawing/2014/main" id="{AC317BC4-78AC-9920-8016-D2F64856D8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035" y="4539979"/>
            <a:ext cx="1896838" cy="820975"/>
          </a:xfrm>
          <a:prstGeom prst="rect">
            <a:avLst/>
          </a:prstGeom>
        </p:spPr>
      </p:pic>
      <p:pic>
        <p:nvPicPr>
          <p:cNvPr id="13" name="Afbeelding 12" descr="Afbeelding met tekst, Lettertype, grafische vormgeving, Graphics&#10;&#10;Automatisch gegenereerde beschrijving">
            <a:extLst>
              <a:ext uri="{FF2B5EF4-FFF2-40B4-BE49-F238E27FC236}">
                <a16:creationId xmlns:a16="http://schemas.microsoft.com/office/drawing/2014/main" id="{BD3BDD25-7A92-2596-CDAE-547272E2C6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62" y="1423033"/>
            <a:ext cx="2076058" cy="167986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4953B8F-EE9B-E96D-02D1-084EFFF54D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8110" y="1440903"/>
          <a:ext cx="1241163" cy="1767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2562075" imgH="3647898" progId="Acrobat.Document.DC">
                  <p:embed/>
                </p:oleObj>
              </mc:Choice>
              <mc:Fallback>
                <p:oleObj name="Acrobat Document" r:id="rId14" imgW="2562075" imgH="3647898" progId="Acrobat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4953B8F-EE9B-E96D-02D1-084EFFF54D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78110" y="1440903"/>
                        <a:ext cx="1241163" cy="1767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F451C29-92B5-BA85-CAC3-BDF40C957D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99131" y="3917637"/>
          <a:ext cx="1316131" cy="150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2066576" imgH="2362023" progId="Acrobat.Document.DC">
                  <p:embed/>
                </p:oleObj>
              </mc:Choice>
              <mc:Fallback>
                <p:oleObj name="Acrobat Document" r:id="rId16" imgW="2066576" imgH="2362023" progId="Acrobat.Document.DC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F451C29-92B5-BA85-CAC3-BDF40C957D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99131" y="3917637"/>
                        <a:ext cx="1316131" cy="150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 descr="Afbeelding met Lettertype, tekst, logo, teken&#10;&#10;Automatisch gegenereerde beschrijving">
            <a:extLst>
              <a:ext uri="{FF2B5EF4-FFF2-40B4-BE49-F238E27FC236}">
                <a16:creationId xmlns:a16="http://schemas.microsoft.com/office/drawing/2014/main" id="{639425D3-AB8F-1018-7970-1C3719B128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" y="5153319"/>
            <a:ext cx="1581371" cy="160995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1668953-A8D0-D3E0-1879-39C29D05C3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342" y="1162375"/>
            <a:ext cx="20383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0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3"/>
          <p:cNvSpPr>
            <a:spLocks noGrp="1"/>
          </p:cNvSpPr>
          <p:nvPr>
            <p:ph type="ctrTitle"/>
          </p:nvPr>
        </p:nvSpPr>
        <p:spPr>
          <a:xfrm>
            <a:off x="2170176" y="2064723"/>
            <a:ext cx="7851648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nl-BE" sz="6600" i="1" dirty="0">
                <a:solidFill>
                  <a:schemeClr val="accent1">
                    <a:lumMod val="50000"/>
                  </a:schemeClr>
                </a:solidFill>
              </a:rPr>
              <a:t>WORLD BEST PIGEON 2023</a:t>
            </a:r>
          </a:p>
        </p:txBody>
      </p:sp>
      <p:pic>
        <p:nvPicPr>
          <p:cNvPr id="3" name="Afbeelding 2" descr="Afbeelding met zwart, donker&#10;&#10;Automatisch gegenereerde beschrijving">
            <a:extLst>
              <a:ext uri="{FF2B5EF4-FFF2-40B4-BE49-F238E27FC236}">
                <a16:creationId xmlns:a16="http://schemas.microsoft.com/office/drawing/2014/main" id="{49D74F0C-DF91-4F58-878D-3B46F7E33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0" y="4321266"/>
            <a:ext cx="3249706" cy="2536734"/>
          </a:xfrm>
          <a:prstGeom prst="rect">
            <a:avLst/>
          </a:prstGeom>
          <a:effectLst>
            <a:outerShdw blurRad="863600" dist="4191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5773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WORLD BEST PIGEON 2023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524000" y="1628801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2800" b="1" dirty="0">
                <a:solidFill>
                  <a:srgbClr val="002060"/>
                </a:solidFill>
                <a:latin typeface="Elephant" pitchFamily="18" charset="0"/>
              </a:rPr>
              <a:t>Snelheid - Vitesse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lephant" pitchFamily="18" charset="0"/>
              <a:ea typeface="+mn-ea"/>
              <a:cs typeface="+mn-cs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524000" y="2276873"/>
            <a:ext cx="104417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Poussart</a:t>
            </a: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Olivier			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Vaulx</a:t>
            </a: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-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lez</a:t>
            </a: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-Chimay</a:t>
            </a: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Goemaere</a:t>
            </a: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José &amp; Gustave	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Havinnes</a:t>
            </a:r>
            <a:endParaRPr lang="nl-NL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Uytterhoeven</a:t>
            </a: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Mirthe &amp; 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Maithé</a:t>
            </a: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	Opglabbeek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fbeelding 2" descr="Afbeelding met zwart, donker&#10;&#10;Automatisch gegenereerde beschrijving">
            <a:extLst>
              <a:ext uri="{FF2B5EF4-FFF2-40B4-BE49-F238E27FC236}">
                <a16:creationId xmlns:a16="http://schemas.microsoft.com/office/drawing/2014/main" id="{49D74F0C-DF91-4F58-878D-3B46F7E33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0" y="4321266"/>
            <a:ext cx="3249706" cy="2536734"/>
          </a:xfrm>
          <a:prstGeom prst="rect">
            <a:avLst/>
          </a:prstGeom>
          <a:effectLst>
            <a:outerShdw blurRad="863600" dist="4191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56947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glimlach&#10;&#10;Automatisch gegenereerde beschrijving">
            <a:extLst>
              <a:ext uri="{FF2B5EF4-FFF2-40B4-BE49-F238E27FC236}">
                <a16:creationId xmlns:a16="http://schemas.microsoft.com/office/drawing/2014/main" id="{F1119044-6524-B867-F3CC-A48E2BBCF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0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WORLD BEST PIGEON 2023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524000" y="1628801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b="1" dirty="0" err="1">
                <a:solidFill>
                  <a:srgbClr val="002060"/>
                </a:solidFill>
                <a:latin typeface="Elephant" pitchFamily="18" charset="0"/>
              </a:rPr>
              <a:t>Halve</a:t>
            </a:r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 fond - Demi fond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lephant" pitchFamily="18" charset="0"/>
              <a:ea typeface="+mn-ea"/>
              <a:cs typeface="+mn-cs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524000" y="2276873"/>
            <a:ext cx="104417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US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Knaepen</a:t>
            </a:r>
            <a:r>
              <a:rPr lang="en-US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Daniël &amp; Bjorn		</a:t>
            </a:r>
            <a:r>
              <a:rPr lang="en-US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Nieuwerkerken</a:t>
            </a:r>
            <a:endParaRPr lang="en-US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US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Van </a:t>
            </a:r>
            <a:r>
              <a:rPr lang="en-US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Hereweghe</a:t>
            </a:r>
            <a:r>
              <a:rPr lang="en-US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- Mannes		</a:t>
            </a:r>
            <a:r>
              <a:rPr lang="en-US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Meerbeke</a:t>
            </a:r>
            <a:r>
              <a:rPr lang="en-US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</a:t>
            </a: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US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Coeteyn</a:t>
            </a:r>
            <a:r>
              <a:rPr lang="en-US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Annick			</a:t>
            </a:r>
            <a:r>
              <a:rPr lang="en-US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Deinze</a:t>
            </a:r>
            <a:r>
              <a:rPr lang="en-US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fbeelding 2" descr="Afbeelding met zwart, donker&#10;&#10;Automatisch gegenereerde beschrijving">
            <a:extLst>
              <a:ext uri="{FF2B5EF4-FFF2-40B4-BE49-F238E27FC236}">
                <a16:creationId xmlns:a16="http://schemas.microsoft.com/office/drawing/2014/main" id="{49D74F0C-DF91-4F58-878D-3B46F7E33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0" y="4321266"/>
            <a:ext cx="3249706" cy="2536734"/>
          </a:xfrm>
          <a:prstGeom prst="rect">
            <a:avLst/>
          </a:prstGeom>
          <a:effectLst>
            <a:outerShdw blurRad="863600" dist="4191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67047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vak 8"/>
          <p:cNvSpPr txBox="1"/>
          <p:nvPr/>
        </p:nvSpPr>
        <p:spPr>
          <a:xfrm>
            <a:off x="191344" y="4989902"/>
            <a:ext cx="11449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latin typeface="Arial Black" panose="020B0A04020102020204" pitchFamily="34" charset="0"/>
              </a:rPr>
              <a:t> </a:t>
            </a:r>
            <a:r>
              <a:rPr lang="nl-BE" sz="3600" b="1" dirty="0">
                <a:latin typeface="Arial Black" panose="020B0A04020102020204" pitchFamily="34" charset="0"/>
              </a:rPr>
              <a:t>VAN</a:t>
            </a:r>
            <a:r>
              <a:rPr lang="nl-BE" sz="2800" b="1" dirty="0">
                <a:latin typeface="Arial Black" panose="020B0A04020102020204" pitchFamily="34" charset="0"/>
              </a:rPr>
              <a:t> </a:t>
            </a:r>
            <a:r>
              <a:rPr lang="nl-BE" sz="3600" b="1" dirty="0">
                <a:latin typeface="Arial Black" panose="020B0A04020102020204" pitchFamily="34" charset="0"/>
              </a:rPr>
              <a:t>HERREWEGHE</a:t>
            </a:r>
            <a:r>
              <a:rPr lang="nl-BE" sz="2800" b="1" dirty="0">
                <a:latin typeface="Arial Black" panose="020B0A04020102020204" pitchFamily="34" charset="0"/>
              </a:rPr>
              <a:t> – </a:t>
            </a:r>
            <a:r>
              <a:rPr lang="nl-BE" sz="3600" b="1" dirty="0">
                <a:latin typeface="Arial Black" panose="020B0A04020102020204" pitchFamily="34" charset="0"/>
              </a:rPr>
              <a:t>MANNES</a:t>
            </a:r>
            <a:r>
              <a:rPr lang="nl-BE" sz="2800" b="1" dirty="0">
                <a:latin typeface="Arial Black" panose="020B0A04020102020204" pitchFamily="34" charset="0"/>
              </a:rPr>
              <a:t> - </a:t>
            </a:r>
            <a:r>
              <a:rPr lang="nl-BE" sz="3600" b="1" dirty="0" err="1">
                <a:latin typeface="Arial Black" panose="020B0A04020102020204" pitchFamily="34" charset="0"/>
              </a:rPr>
              <a:t>Meerbeke</a:t>
            </a:r>
            <a:endParaRPr lang="nl-BE" sz="2800" b="1" dirty="0">
              <a:latin typeface="Arial Black" panose="020B0A04020102020204" pitchFamily="34" charset="0"/>
            </a:endParaRPr>
          </a:p>
        </p:txBody>
      </p:sp>
      <p:sp>
        <p:nvSpPr>
          <p:cNvPr id="13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GROTE PRIJZEN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GRANDS PRIX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063552" y="2690917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2060"/>
                </a:solidFill>
              </a:rPr>
              <a:t>GROTE PRIJS - GRAND PRIX </a:t>
            </a:r>
          </a:p>
          <a:p>
            <a:pPr algn="ctr"/>
            <a:r>
              <a:rPr lang="nl-BE" sz="2800" b="1" dirty="0">
                <a:solidFill>
                  <a:srgbClr val="002060"/>
                </a:solidFill>
                <a:latin typeface="Elephant" pitchFamily="18" charset="0"/>
              </a:rPr>
              <a:t>ARTHUR KNAEPEN</a:t>
            </a:r>
            <a:endParaRPr lang="nl-BE" sz="2400" b="1" dirty="0">
              <a:solidFill>
                <a:srgbClr val="002060"/>
              </a:solidFill>
              <a:latin typeface="Elephan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462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ED25FB8F-7FEE-7D09-091F-17BB97853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7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WORLD BEST PIGEON 2023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524000" y="1628801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Fond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lephant" pitchFamily="18" charset="0"/>
              <a:ea typeface="+mn-ea"/>
              <a:cs typeface="+mn-cs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524000" y="2276873"/>
            <a:ext cx="104417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Cleirbaut</a:t>
            </a: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Kris				Putte</a:t>
            </a: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Van Gaver Tom &amp; 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Marnik</a:t>
            </a: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		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Moortsele</a:t>
            </a:r>
            <a:endParaRPr lang="nl-NL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Herbots</a:t>
            </a: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Jo &amp; 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Raf</a:t>
            </a: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			Halle-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Booienhoven</a:t>
            </a:r>
            <a:endParaRPr lang="nl-NL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fbeelding 2" descr="Afbeelding met zwart, donker&#10;&#10;Automatisch gegenereerde beschrijving">
            <a:extLst>
              <a:ext uri="{FF2B5EF4-FFF2-40B4-BE49-F238E27FC236}">
                <a16:creationId xmlns:a16="http://schemas.microsoft.com/office/drawing/2014/main" id="{49D74F0C-DF91-4F58-878D-3B46F7E33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0" y="4321266"/>
            <a:ext cx="3249706" cy="2536734"/>
          </a:xfrm>
          <a:prstGeom prst="rect">
            <a:avLst/>
          </a:prstGeom>
          <a:effectLst>
            <a:outerShdw blurRad="863600" dist="4191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5139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0980FF65-63F8-DCF4-7425-90CC85147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1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WORLD BEST PIGEON 2023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524000" y="1628801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002060"/>
                </a:solidFill>
                <a:latin typeface="Elephant" pitchFamily="18" charset="0"/>
              </a:rPr>
              <a:t>Jonge</a:t>
            </a:r>
            <a:r>
              <a:rPr lang="en-US" sz="2800" b="1" dirty="0">
                <a:solidFill>
                  <a:srgbClr val="002060"/>
                </a:solidFill>
                <a:latin typeface="Elephant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Elephant" pitchFamily="18" charset="0"/>
              </a:rPr>
              <a:t>duiven</a:t>
            </a:r>
            <a:r>
              <a:rPr lang="en-US" sz="2800" b="1" dirty="0">
                <a:solidFill>
                  <a:srgbClr val="002060"/>
                </a:solidFill>
                <a:latin typeface="Elephant" pitchFamily="18" charset="0"/>
              </a:rPr>
              <a:t> - </a:t>
            </a:r>
            <a:r>
              <a:rPr lang="en-US" sz="2800" b="1" dirty="0" err="1">
                <a:solidFill>
                  <a:srgbClr val="002060"/>
                </a:solidFill>
                <a:latin typeface="Elephant" pitchFamily="18" charset="0"/>
              </a:rPr>
              <a:t>Pigeonneaux</a:t>
            </a:r>
            <a:r>
              <a:rPr lang="en-US" sz="2800" b="1" dirty="0">
                <a:solidFill>
                  <a:srgbClr val="002060"/>
                </a:solidFill>
                <a:latin typeface="Elephant" pitchFamily="18" charset="0"/>
              </a:rPr>
              <a:t> 	</a:t>
            </a:r>
          </a:p>
          <a:p>
            <a:pPr lvl="0"/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	</a:t>
            </a:r>
          </a:p>
          <a:p>
            <a:pPr lvl="0"/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lephant" pitchFamily="18" charset="0"/>
              <a:ea typeface="+mn-ea"/>
              <a:cs typeface="+mn-cs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524000" y="2276873"/>
            <a:ext cx="104417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de-DE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Penne Bert				</a:t>
            </a: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Nederhasselt</a:t>
            </a:r>
            <a:endParaRPr lang="de-DE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de-DE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Hendrix Albert			</a:t>
            </a: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Meeuwen</a:t>
            </a:r>
            <a:endParaRPr lang="de-DE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Vrancken</a:t>
            </a:r>
            <a:r>
              <a:rPr lang="de-DE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– </a:t>
            </a: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Berden</a:t>
            </a:r>
            <a:r>
              <a:rPr lang="de-DE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			</a:t>
            </a: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Kuringen</a:t>
            </a:r>
            <a:endParaRPr lang="de-DE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fbeelding 2" descr="Afbeelding met zwart, donker&#10;&#10;Automatisch gegenereerde beschrijving">
            <a:extLst>
              <a:ext uri="{FF2B5EF4-FFF2-40B4-BE49-F238E27FC236}">
                <a16:creationId xmlns:a16="http://schemas.microsoft.com/office/drawing/2014/main" id="{49D74F0C-DF91-4F58-878D-3B46F7E33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0" y="4321266"/>
            <a:ext cx="3249706" cy="2536734"/>
          </a:xfrm>
          <a:prstGeom prst="rect">
            <a:avLst/>
          </a:prstGeom>
          <a:effectLst>
            <a:outerShdw blurRad="863600" dist="4191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77755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WORLD BEST PIGEON 2023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524000" y="1628801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002060"/>
                </a:solidFill>
                <a:latin typeface="Elephant" pitchFamily="18" charset="0"/>
              </a:rPr>
              <a:t>Jaarduiven</a:t>
            </a:r>
            <a:r>
              <a:rPr lang="en-US" sz="2800" b="1" dirty="0">
                <a:solidFill>
                  <a:srgbClr val="002060"/>
                </a:solidFill>
                <a:latin typeface="Elephant" pitchFamily="18" charset="0"/>
              </a:rPr>
              <a:t> - Yearlings 	</a:t>
            </a:r>
          </a:p>
          <a:p>
            <a:pPr lvl="0"/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	</a:t>
            </a:r>
          </a:p>
          <a:p>
            <a:pPr lvl="0"/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lephant" pitchFamily="18" charset="0"/>
              <a:ea typeface="+mn-ea"/>
              <a:cs typeface="+mn-cs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524000" y="2276873"/>
            <a:ext cx="104417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de-DE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Team </a:t>
            </a: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Schroeven</a:t>
            </a:r>
            <a:r>
              <a:rPr lang="de-DE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- </a:t>
            </a: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Steveninck</a:t>
            </a:r>
            <a:r>
              <a:rPr lang="de-DE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	</a:t>
            </a: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Molenstede</a:t>
            </a:r>
            <a:endParaRPr lang="de-DE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Derwa</a:t>
            </a:r>
            <a:r>
              <a:rPr lang="de-DE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- Luxem			</a:t>
            </a: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Herent</a:t>
            </a:r>
            <a:endParaRPr lang="de-DE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Goemaere</a:t>
            </a:r>
            <a:r>
              <a:rPr lang="de-DE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José &amp; Gustave	</a:t>
            </a: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Havinnes</a:t>
            </a:r>
            <a:endParaRPr lang="de-DE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fbeelding 2" descr="Afbeelding met zwart, donker&#10;&#10;Automatisch gegenereerde beschrijving">
            <a:extLst>
              <a:ext uri="{FF2B5EF4-FFF2-40B4-BE49-F238E27FC236}">
                <a16:creationId xmlns:a16="http://schemas.microsoft.com/office/drawing/2014/main" id="{49D74F0C-DF91-4F58-878D-3B46F7E33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0" y="4321266"/>
            <a:ext cx="3249706" cy="2536734"/>
          </a:xfrm>
          <a:prstGeom prst="rect">
            <a:avLst/>
          </a:prstGeom>
          <a:effectLst>
            <a:outerShdw blurRad="863600" dist="4191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6399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WORLD BEST PIGEON 2023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524000" y="1628801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  <a:latin typeface="Elephant" pitchFamily="18" charset="0"/>
              </a:rPr>
              <a:t>All round 	</a:t>
            </a:r>
          </a:p>
          <a:p>
            <a:pPr lvl="0"/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	</a:t>
            </a:r>
          </a:p>
          <a:p>
            <a:pPr lvl="0"/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lephant" pitchFamily="18" charset="0"/>
              <a:ea typeface="+mn-ea"/>
              <a:cs typeface="+mn-cs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524000" y="2276873"/>
            <a:ext cx="104417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Derwa</a:t>
            </a:r>
            <a:r>
              <a:rPr lang="de-DE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- Luxem			</a:t>
            </a: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Herent</a:t>
            </a:r>
            <a:endParaRPr lang="de-DE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Brugmans</a:t>
            </a:r>
            <a:r>
              <a:rPr lang="de-DE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Sabrina			Halen</a:t>
            </a: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de-DE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Limbourg Erik				</a:t>
            </a:r>
            <a:r>
              <a:rPr lang="de-DE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Brussegem</a:t>
            </a:r>
            <a:endParaRPr lang="de-DE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fbeelding 2" descr="Afbeelding met zwart, donker&#10;&#10;Automatisch gegenereerde beschrijving">
            <a:extLst>
              <a:ext uri="{FF2B5EF4-FFF2-40B4-BE49-F238E27FC236}">
                <a16:creationId xmlns:a16="http://schemas.microsoft.com/office/drawing/2014/main" id="{49D74F0C-DF91-4F58-878D-3B46F7E33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0" y="4321266"/>
            <a:ext cx="3249706" cy="2536734"/>
          </a:xfrm>
          <a:prstGeom prst="rect">
            <a:avLst/>
          </a:prstGeom>
          <a:effectLst>
            <a:outerShdw blurRad="863600" dist="4191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20507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WORLD BEST PIGEON 2023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524000" y="1628801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Marathon 	</a:t>
            </a:r>
          </a:p>
          <a:p>
            <a:pPr lvl="0"/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lephant" pitchFamily="18" charset="0"/>
              <a:ea typeface="+mn-ea"/>
              <a:cs typeface="+mn-cs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524000" y="2276873"/>
            <a:ext cx="104417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De Boe Maarten			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Schendelbeke</a:t>
            </a:r>
            <a:endParaRPr lang="nl-NL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Van Gaver Tom &amp; 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Marnik</a:t>
            </a: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		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Moortsele</a:t>
            </a:r>
            <a:endParaRPr lang="nl-NL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Van Gaver Tom &amp; 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Marnik</a:t>
            </a: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		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Moortsele</a:t>
            </a:r>
            <a:endParaRPr lang="nl-NL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fbeelding 2" descr="Afbeelding met zwart, donker&#10;&#10;Automatisch gegenereerde beschrijving">
            <a:extLst>
              <a:ext uri="{FF2B5EF4-FFF2-40B4-BE49-F238E27FC236}">
                <a16:creationId xmlns:a16="http://schemas.microsoft.com/office/drawing/2014/main" id="{49D74F0C-DF91-4F58-878D-3B46F7E33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0" y="4321266"/>
            <a:ext cx="3249706" cy="2536734"/>
          </a:xfrm>
          <a:prstGeom prst="rect">
            <a:avLst/>
          </a:prstGeom>
          <a:effectLst>
            <a:outerShdw blurRad="863600" dist="4191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07453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WORLD BEST PIGEON 2023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524000" y="1628801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b="1" dirty="0" err="1">
                <a:solidFill>
                  <a:srgbClr val="002060"/>
                </a:solidFill>
                <a:latin typeface="Elephant" pitchFamily="18" charset="0"/>
              </a:rPr>
              <a:t>Supermarathon</a:t>
            </a:r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 	</a:t>
            </a:r>
          </a:p>
          <a:p>
            <a:pPr lvl="0"/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lephant" pitchFamily="18" charset="0"/>
              <a:ea typeface="+mn-ea"/>
              <a:cs typeface="+mn-cs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524000" y="2276873"/>
            <a:ext cx="10441780" cy="2004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Schmitz Joseph			Baelen (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Lg</a:t>
            </a: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.)</a:t>
            </a: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Van 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Waeyenberghe</a:t>
            </a: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 Jeroen 	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Hemelveerdegem</a:t>
            </a:r>
            <a:endParaRPr lang="nl-NL" sz="2400" b="1" dirty="0">
              <a:solidFill>
                <a:srgbClr val="0F6F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Constant 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Georgesn</a:t>
            </a:r>
            <a:r>
              <a:rPr lang="nl-NL" sz="2400" b="1" dirty="0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			</a:t>
            </a:r>
            <a:r>
              <a:rPr lang="nl-NL" sz="2400" b="1" dirty="0" err="1">
                <a:solidFill>
                  <a:srgbClr val="0F6FC6">
                    <a:lumMod val="50000"/>
                  </a:srgbClr>
                </a:solidFill>
                <a:latin typeface="Arial Black" panose="020B0A04020102020204" pitchFamily="34" charset="0"/>
              </a:rPr>
              <a:t>Romsée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fbeelding 2" descr="Afbeelding met zwart, donker&#10;&#10;Automatisch gegenereerde beschrijving">
            <a:extLst>
              <a:ext uri="{FF2B5EF4-FFF2-40B4-BE49-F238E27FC236}">
                <a16:creationId xmlns:a16="http://schemas.microsoft.com/office/drawing/2014/main" id="{49D74F0C-DF91-4F58-878D-3B46F7E33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0" y="4321266"/>
            <a:ext cx="3249706" cy="2536734"/>
          </a:xfrm>
          <a:prstGeom prst="rect">
            <a:avLst/>
          </a:prstGeom>
          <a:effectLst>
            <a:outerShdw blurRad="863600" dist="4191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42229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groep&#10;&#10;Automatisch gegenereerde beschrijving">
            <a:extLst>
              <a:ext uri="{FF2B5EF4-FFF2-40B4-BE49-F238E27FC236}">
                <a16:creationId xmlns:a16="http://schemas.microsoft.com/office/drawing/2014/main" id="{18C58BA9-DF95-7826-578A-BAEF5F6101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0101"/>
          <a:stretch/>
        </p:blipFill>
        <p:spPr>
          <a:xfrm>
            <a:off x="-726663" y="356084"/>
            <a:ext cx="13238861" cy="616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6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283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AFA8EEF4-C7B4-4D52-ACB8-B4A6006C8F2C}"/>
              </a:ext>
            </a:extLst>
          </p:cNvPr>
          <p:cNvSpPr/>
          <p:nvPr/>
        </p:nvSpPr>
        <p:spPr>
          <a:xfrm>
            <a:off x="1685328" y="0"/>
            <a:ext cx="8520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Nationale Dagen KBDB</a:t>
            </a:r>
            <a:b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</a:br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nl-BE" sz="5600" b="1" dirty="0" err="1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Journées</a:t>
            </a:r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nl-BE" sz="5600" b="1" dirty="0" err="1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Nationales</a:t>
            </a:r>
            <a:r>
              <a:rPr lang="nl-BE" sz="5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RFCB</a:t>
            </a:r>
            <a:endParaRPr lang="nl-BE" dirty="0"/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DB87404C-4676-40D5-B6F2-A16D70EA9C1C}"/>
              </a:ext>
            </a:extLst>
          </p:cNvPr>
          <p:cNvSpPr txBox="1">
            <a:spLocks/>
          </p:cNvSpPr>
          <p:nvPr/>
        </p:nvSpPr>
        <p:spPr>
          <a:xfrm>
            <a:off x="695400" y="1988840"/>
            <a:ext cx="10513168" cy="432048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Tentoonstelling van de te koop gestelde duiven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vrijdag van 17u tot 19u 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Verkoop zaterdag van 18u tot 19u</a:t>
            </a:r>
          </a:p>
          <a:p>
            <a:pPr algn="ctr"/>
            <a:endParaRPr lang="nl-BE" sz="3600" b="1" dirty="0">
              <a:solidFill>
                <a:srgbClr val="FFFF00"/>
              </a:solidFill>
              <a:highlight>
                <a:srgbClr val="FF0000"/>
              </a:highlight>
              <a:latin typeface="+mj-lt"/>
            </a:endParaRPr>
          </a:p>
          <a:p>
            <a:pPr algn="ctr"/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Exposition des pigeons mis en </a:t>
            </a: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vente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vendredi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de 17h à 19h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600" b="1" dirty="0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Vente </a:t>
            </a:r>
            <a:r>
              <a:rPr lang="nl-BE" sz="3600" b="1" dirty="0" err="1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samedi</a:t>
            </a:r>
            <a:r>
              <a:rPr lang="nl-BE" sz="3600" b="1" dirty="0">
                <a:solidFill>
                  <a:srgbClr val="FFFF00"/>
                </a:solidFill>
                <a:highlight>
                  <a:srgbClr val="FF0000"/>
                </a:highlight>
                <a:latin typeface="+mj-lt"/>
              </a:rPr>
              <a:t> de 18h à 19h</a:t>
            </a:r>
          </a:p>
        </p:txBody>
      </p:sp>
    </p:spTree>
    <p:extLst>
      <p:ext uri="{BB962C8B-B14F-4D97-AF65-F5344CB8AC3E}">
        <p14:creationId xmlns:p14="http://schemas.microsoft.com/office/powerpoint/2010/main" val="416452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556123AE-845F-4765-D83A-21B91EB48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1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88177A6-B289-D85A-3AF2-C368A0FF70CF}"/>
              </a:ext>
            </a:extLst>
          </p:cNvPr>
          <p:cNvSpPr txBox="1"/>
          <p:nvPr/>
        </p:nvSpPr>
        <p:spPr>
          <a:xfrm>
            <a:off x="2351584" y="2852936"/>
            <a:ext cx="7221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4000" b="1" dirty="0">
                <a:solidFill>
                  <a:srgbClr val="002060"/>
                </a:solidFill>
              </a:rPr>
              <a:t>VOLKAERTS Erik uit </a:t>
            </a:r>
            <a:r>
              <a:rPr lang="nl-BE" sz="4000" b="1" dirty="0" err="1">
                <a:solidFill>
                  <a:srgbClr val="002060"/>
                </a:solidFill>
              </a:rPr>
              <a:t>Itegem</a:t>
            </a:r>
            <a:endParaRPr lang="nl-BE" sz="4000" b="1" dirty="0">
              <a:solidFill>
                <a:srgbClr val="002060"/>
              </a:solidFill>
            </a:endParaRPr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2AF9E9BB-45AD-A237-B69F-86888DADF1E2}"/>
              </a:ext>
            </a:extLst>
          </p:cNvPr>
          <p:cNvSpPr txBox="1">
            <a:spLocks/>
          </p:cNvSpPr>
          <p:nvPr/>
        </p:nvSpPr>
        <p:spPr>
          <a:xfrm>
            <a:off x="1379476" y="742392"/>
            <a:ext cx="9433047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SPORTIVITEITSPRIJS BOURGES 30/07/2023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PRIX DE SPORTIVITE BOURGES 30/07/2023</a:t>
            </a:r>
          </a:p>
        </p:txBody>
      </p:sp>
      <p:pic>
        <p:nvPicPr>
          <p:cNvPr id="2050" name="Picture 2" descr="Ethisch verantwoord sporten - AC HAMME VZW">
            <a:extLst>
              <a:ext uri="{FF2B5EF4-FFF2-40B4-BE49-F238E27FC236}">
                <a16:creationId xmlns:a16="http://schemas.microsoft.com/office/drawing/2014/main" id="{47409505-308D-46A7-CA66-1DC952130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3866386"/>
            <a:ext cx="25336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65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Afbeelding 1" descr="Afbeelding met kleding, persoon, glimlach, Prijsuitreiking&#10;&#10;Automatisch gegenereerde beschrijving">
            <a:extLst>
              <a:ext uri="{FF2B5EF4-FFF2-40B4-BE49-F238E27FC236}">
                <a16:creationId xmlns:a16="http://schemas.microsoft.com/office/drawing/2014/main" id="{CA465117-1118-E189-FDB7-F3777B1406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88177A6-B289-D85A-3AF2-C368A0FF70CF}"/>
              </a:ext>
            </a:extLst>
          </p:cNvPr>
          <p:cNvSpPr txBox="1"/>
          <p:nvPr/>
        </p:nvSpPr>
        <p:spPr>
          <a:xfrm>
            <a:off x="1055440" y="2852313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4000" b="1" dirty="0">
                <a:solidFill>
                  <a:srgbClr val="002060"/>
                </a:solidFill>
              </a:rPr>
              <a:t>KOELE T. &amp; zoon uit Nederland</a:t>
            </a:r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2AF9E9BB-45AD-A237-B69F-86888DADF1E2}"/>
              </a:ext>
            </a:extLst>
          </p:cNvPr>
          <p:cNvSpPr txBox="1">
            <a:spLocks/>
          </p:cNvSpPr>
          <p:nvPr/>
        </p:nvSpPr>
        <p:spPr>
          <a:xfrm>
            <a:off x="1379476" y="742392"/>
            <a:ext cx="9433047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SPORTIVITEITSPRIJS BARCELONA 07/07/2023</a:t>
            </a:r>
            <a:b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3200" i="1" dirty="0">
                <a:solidFill>
                  <a:schemeClr val="accent1">
                    <a:lumMod val="50000"/>
                  </a:schemeClr>
                </a:solidFill>
              </a:rPr>
              <a:t>PRIX DE SPORTIVITE BARCELONA 07/07/2023</a:t>
            </a:r>
          </a:p>
        </p:txBody>
      </p:sp>
      <p:pic>
        <p:nvPicPr>
          <p:cNvPr id="2050" name="Picture 2" descr="Ethisch verantwoord sporten - AC HAMME VZW">
            <a:extLst>
              <a:ext uri="{FF2B5EF4-FFF2-40B4-BE49-F238E27FC236}">
                <a16:creationId xmlns:a16="http://schemas.microsoft.com/office/drawing/2014/main" id="{47409505-308D-46A7-CA66-1DC952130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3866386"/>
            <a:ext cx="25336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1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B714B75A-174B-4F35-ABEA-CC2D39FCF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7819" r="20284" b="15374"/>
          <a:stretch/>
        </p:blipFill>
        <p:spPr bwMode="auto">
          <a:xfrm>
            <a:off x="1621693" y="4498768"/>
            <a:ext cx="1968193" cy="149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C94BDB1D-7FA0-462B-B243-DC2A5F07F0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4" r="16599"/>
          <a:stretch/>
        </p:blipFill>
        <p:spPr>
          <a:xfrm>
            <a:off x="438569" y="2310090"/>
            <a:ext cx="1720731" cy="1404516"/>
          </a:xfrm>
          <a:prstGeom prst="rect">
            <a:avLst/>
          </a:prstGeom>
        </p:spPr>
      </p:pic>
      <p:pic>
        <p:nvPicPr>
          <p:cNvPr id="10" name="Afbeelding 9" descr="Afbeelding met logo&#10;&#10;Automatisch gegenereerde beschrijving">
            <a:extLst>
              <a:ext uri="{FF2B5EF4-FFF2-40B4-BE49-F238E27FC236}">
                <a16:creationId xmlns:a16="http://schemas.microsoft.com/office/drawing/2014/main" id="{D6D59F5F-EE98-FCFA-50B0-4DF286C90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27" y="1493638"/>
            <a:ext cx="1391174" cy="138503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A3DDEEF-EFA1-4AC5-8D35-204A01BAA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r="12367"/>
          <a:stretch/>
        </p:blipFill>
        <p:spPr>
          <a:xfrm>
            <a:off x="1463203" y="93463"/>
            <a:ext cx="2057052" cy="96894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D21D65C-E19F-5550-76CF-25FC7D709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267" y="13472"/>
            <a:ext cx="4848820" cy="6858000"/>
          </a:xfrm>
          <a:prstGeom prst="rect">
            <a:avLst/>
          </a:prstGeom>
        </p:spPr>
      </p:pic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A7FCF7AC-26D8-CF59-9143-D7E6A87FDB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82" y="93463"/>
            <a:ext cx="2662977" cy="1242823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C325375-7CA7-9B73-48FE-123D9DE27F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111528"/>
            <a:ext cx="2345641" cy="82097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EFA438-EF90-FBBA-FD5B-DDEB52ED4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" y="3871927"/>
            <a:ext cx="3497373" cy="49723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1D06BC9-2352-D6DD-57A4-37F314E6DB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23" y="5605247"/>
            <a:ext cx="2971157" cy="855507"/>
          </a:xfrm>
          <a:prstGeom prst="rect">
            <a:avLst/>
          </a:prstGeom>
        </p:spPr>
      </p:pic>
      <p:pic>
        <p:nvPicPr>
          <p:cNvPr id="5" name="Afbeelding 4" descr="Afbeelding met tekst, schermopname, hemel, buitenshuis&#10;&#10;Automatisch gegenereerde beschrijving">
            <a:extLst>
              <a:ext uri="{FF2B5EF4-FFF2-40B4-BE49-F238E27FC236}">
                <a16:creationId xmlns:a16="http://schemas.microsoft.com/office/drawing/2014/main" id="{12CFD54E-BAD0-7146-97E7-329055AB54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05" y="0"/>
            <a:ext cx="4848590" cy="6858000"/>
          </a:xfrm>
          <a:prstGeom prst="rect">
            <a:avLst/>
          </a:prstGeom>
        </p:spPr>
      </p:pic>
      <p:pic>
        <p:nvPicPr>
          <p:cNvPr id="9" name="Afbeelding 8" descr="Afbeelding met Lettertype, Graphics, logo, tekst&#10;&#10;Automatisch gegenereerde beschrijving">
            <a:extLst>
              <a:ext uri="{FF2B5EF4-FFF2-40B4-BE49-F238E27FC236}">
                <a16:creationId xmlns:a16="http://schemas.microsoft.com/office/drawing/2014/main" id="{AC317BC4-78AC-9920-8016-D2F64856D8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035" y="4539979"/>
            <a:ext cx="1896838" cy="820975"/>
          </a:xfrm>
          <a:prstGeom prst="rect">
            <a:avLst/>
          </a:prstGeom>
        </p:spPr>
      </p:pic>
      <p:pic>
        <p:nvPicPr>
          <p:cNvPr id="13" name="Afbeelding 12" descr="Afbeelding met tekst, Lettertype, grafische vormgeving, Graphics&#10;&#10;Automatisch gegenereerde beschrijving">
            <a:extLst>
              <a:ext uri="{FF2B5EF4-FFF2-40B4-BE49-F238E27FC236}">
                <a16:creationId xmlns:a16="http://schemas.microsoft.com/office/drawing/2014/main" id="{BD3BDD25-7A92-2596-CDAE-547272E2C6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62" y="1423033"/>
            <a:ext cx="2076058" cy="167986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4953B8F-EE9B-E96D-02D1-084EFFF54D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8110" y="1440903"/>
          <a:ext cx="1241163" cy="1767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2562075" imgH="3647898" progId="Acrobat.Document.DC">
                  <p:embed/>
                </p:oleObj>
              </mc:Choice>
              <mc:Fallback>
                <p:oleObj name="Acrobat Document" r:id="rId14" imgW="2562075" imgH="3647898" progId="Acrobat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4953B8F-EE9B-E96D-02D1-084EFFF54D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78110" y="1440903"/>
                        <a:ext cx="1241163" cy="1767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F451C29-92B5-BA85-CAC3-BDF40C957D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99131" y="3917637"/>
          <a:ext cx="1316131" cy="150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2066576" imgH="2362023" progId="Acrobat.Document.DC">
                  <p:embed/>
                </p:oleObj>
              </mc:Choice>
              <mc:Fallback>
                <p:oleObj name="Acrobat Document" r:id="rId16" imgW="2066576" imgH="2362023" progId="Acrobat.Document.DC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F451C29-92B5-BA85-CAC3-BDF40C957D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99131" y="3917637"/>
                        <a:ext cx="1316131" cy="150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 descr="Afbeelding met Lettertype, tekst, logo, teken&#10;&#10;Automatisch gegenereerde beschrijving">
            <a:extLst>
              <a:ext uri="{FF2B5EF4-FFF2-40B4-BE49-F238E27FC236}">
                <a16:creationId xmlns:a16="http://schemas.microsoft.com/office/drawing/2014/main" id="{639425D3-AB8F-1018-7970-1C3719B128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" y="5153319"/>
            <a:ext cx="1581371" cy="160995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1668953-A8D0-D3E0-1879-39C29D05C3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342" y="1162375"/>
            <a:ext cx="20383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7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1263" y="2775039"/>
            <a:ext cx="3972694" cy="3780940"/>
          </a:xfrm>
          <a:noFill/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</a:pPr>
            <a:r>
              <a:rPr lang="nl-NL" sz="2800" b="1" dirty="0"/>
              <a:t>Verbroederingsavond</a:t>
            </a:r>
            <a:br>
              <a:rPr lang="nl-NL" sz="2800" b="1" dirty="0"/>
            </a:br>
            <a:r>
              <a:rPr lang="nl-NL" sz="2800" b="1" dirty="0"/>
              <a:t>Vrijdag 17-03-2023</a:t>
            </a:r>
            <a:br>
              <a:rPr lang="nl-NL" sz="2800" b="1" dirty="0"/>
            </a:br>
            <a:r>
              <a:rPr lang="nl-NL" sz="4400" b="1" dirty="0">
                <a:solidFill>
                  <a:schemeClr val="accent1">
                    <a:lumMod val="75000"/>
                  </a:schemeClr>
                </a:solidFill>
              </a:rPr>
              <a:t>DJ Carlo</a:t>
            </a:r>
            <a:br>
              <a:rPr lang="nl-NL" sz="2800" b="1" dirty="0"/>
            </a:br>
            <a:r>
              <a:rPr lang="nl-NL" sz="2800" b="1" dirty="0"/>
              <a:t>SOIREE D’ AMITIE</a:t>
            </a:r>
            <a:br>
              <a:rPr lang="nl-NL" sz="2800" b="1" dirty="0"/>
            </a:br>
            <a:r>
              <a:rPr lang="nl-NL" sz="2800" b="1" dirty="0" err="1"/>
              <a:t>Vendredi</a:t>
            </a:r>
            <a:r>
              <a:rPr lang="nl-NL" sz="2800" b="1" dirty="0"/>
              <a:t> 17-03-2023</a:t>
            </a:r>
            <a:br>
              <a:rPr lang="nl-NL" sz="2800" b="1" dirty="0"/>
            </a:br>
            <a:endParaRPr lang="nl-NL" sz="2800" b="1" dirty="0"/>
          </a:p>
        </p:txBody>
      </p:sp>
      <p:pic>
        <p:nvPicPr>
          <p:cNvPr id="5" name="Afbeelding 4" descr="licht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6" r="22193" b="2"/>
          <a:stretch/>
        </p:blipFill>
        <p:spPr>
          <a:xfrm>
            <a:off x="-17944" y="10"/>
            <a:ext cx="3505418" cy="4099179"/>
          </a:xfrm>
          <a:prstGeom prst="rect">
            <a:avLst/>
          </a:prstGeom>
        </p:spPr>
      </p:pic>
      <p:pic>
        <p:nvPicPr>
          <p:cNvPr id="12" name="Afbeelding 11" descr="lichtspots">
            <a:extLst>
              <a:ext uri="{FF2B5EF4-FFF2-40B4-BE49-F238E27FC236}">
                <a16:creationId xmlns:a16="http://schemas.microsoft.com/office/drawing/2014/main" id="{C8C7CF4A-9EB4-7508-77A2-CF2EB413EE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41" r="16022" b="-2"/>
          <a:stretch/>
        </p:blipFill>
        <p:spPr>
          <a:xfrm flipH="1">
            <a:off x="3487473" y="10"/>
            <a:ext cx="2627101" cy="2445120"/>
          </a:xfrm>
          <a:prstGeom prst="rect">
            <a:avLst/>
          </a:prstGeom>
        </p:spPr>
      </p:pic>
      <p:pic>
        <p:nvPicPr>
          <p:cNvPr id="11" name="Afbeelding 10" descr="Afbeelding met persoon, binnen, poseren&#10;&#10;Automatisch gegenereerde beschrijving">
            <a:extLst>
              <a:ext uri="{FF2B5EF4-FFF2-40B4-BE49-F238E27FC236}">
                <a16:creationId xmlns:a16="http://schemas.microsoft.com/office/drawing/2014/main" id="{4CCBEBB1-C151-3703-A85E-655754DF7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129" b="-6"/>
          <a:stretch/>
        </p:blipFill>
        <p:spPr>
          <a:xfrm>
            <a:off x="6528978" y="721169"/>
            <a:ext cx="5132591" cy="3212683"/>
          </a:xfrm>
          <a:prstGeom prst="rect">
            <a:avLst/>
          </a:prstGeom>
        </p:spPr>
      </p:pic>
      <p:pic>
        <p:nvPicPr>
          <p:cNvPr id="9" name="Afbeelding 8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C67DAED3-DA37-54C9-FDAF-1F43A7478D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20772"/>
          <a:stretch/>
        </p:blipFill>
        <p:spPr>
          <a:xfrm>
            <a:off x="-17947" y="4127173"/>
            <a:ext cx="6127668" cy="273082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7CC51DC-3734-26D0-D39B-A9C049A9A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 descr="Afbeelding met tekst, Menselijk gezicht, schermopname, persoon&#10;&#10;Automatisch gegenereerde beschrijving">
            <a:extLst>
              <a:ext uri="{FF2B5EF4-FFF2-40B4-BE49-F238E27FC236}">
                <a16:creationId xmlns:a16="http://schemas.microsoft.com/office/drawing/2014/main" id="{761AB962-641B-4FEE-B4B7-91DB2FD1D1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3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3D070FA-9B44-4F0C-8FD5-ED84D163EF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283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70175" y="260648"/>
            <a:ext cx="7851648" cy="18288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Nationale Dagen KBDB</a:t>
            </a: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Journées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Nationales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RFCB</a:t>
            </a: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2023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15480" y="5373216"/>
            <a:ext cx="9433048" cy="2072672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Vrijdag/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Vendredi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10.11.2023</a:t>
            </a:r>
          </a:p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“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Nekkerhal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MECHELEN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D5013BCC-D65D-4487-A8D0-A86B18ADF872}"/>
              </a:ext>
            </a:extLst>
          </p:cNvPr>
          <p:cNvSpPr txBox="1">
            <a:spLocks/>
          </p:cNvSpPr>
          <p:nvPr/>
        </p:nvSpPr>
        <p:spPr>
          <a:xfrm>
            <a:off x="661735" y="2475166"/>
            <a:ext cx="11194905" cy="1632171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Prijsuireiking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van de NATIONALE KAMPIOENEN &amp; AS-DUIVEN </a:t>
            </a:r>
          </a:p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Remise des prix des CHAMPIONS NATIONAUX &amp; AS-PIGEONS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0753BD0-8168-47E0-977C-7401FDEAE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043" y="4207986"/>
            <a:ext cx="783688" cy="106457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A17E70F-012E-4F73-91C1-92D6EBA0F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10" y="4207986"/>
            <a:ext cx="783689" cy="106458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8A1064F-7E5F-48EB-A14C-05E1E39466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02" y="4207986"/>
            <a:ext cx="750564" cy="101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4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07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JEUGD 2023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JEUNESSE 2023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517553" y="1983882"/>
            <a:ext cx="9146209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Uytterhoeven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Mirthe &amp;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Maithé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 Opglabbeek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Marsille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Hadrien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			 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Ophain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-Bois-Seigneur-Isaac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Ingels Rogier			  Laarne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38" y="3044642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38" y="2434608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97" y="1844824"/>
            <a:ext cx="511358" cy="69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1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pak&#10;&#10;Automatisch gegenereerde beschrijving">
            <a:extLst>
              <a:ext uri="{FF2B5EF4-FFF2-40B4-BE49-F238E27FC236}">
                <a16:creationId xmlns:a16="http://schemas.microsoft.com/office/drawing/2014/main" id="{00C6693B-081E-0E96-84A5-4E7E18D7A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04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SNELHEID JONGE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VITESSE PIGEONNEAUX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Bulck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Dirk		Grobbendonk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Vrancken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Berden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Nueten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François 		Herentals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3203782"/>
            <a:ext cx="417731" cy="5674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2593748"/>
            <a:ext cx="417731" cy="5674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19" y="2003936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71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schoeisel, glimlach&#10;&#10;Automatisch gegenereerde beschrijving">
            <a:extLst>
              <a:ext uri="{FF2B5EF4-FFF2-40B4-BE49-F238E27FC236}">
                <a16:creationId xmlns:a16="http://schemas.microsoft.com/office/drawing/2014/main" id="{243BCC07-C2FC-6141-7F89-311153F29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6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vak 8"/>
          <p:cNvSpPr txBox="1"/>
          <p:nvPr/>
        </p:nvSpPr>
        <p:spPr>
          <a:xfrm>
            <a:off x="1163452" y="5085184"/>
            <a:ext cx="964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latin typeface="Arial Black" panose="020B0A04020102020204" pitchFamily="34" charset="0"/>
              </a:rPr>
              <a:t> ROZIERS Walter – Berlaar</a:t>
            </a:r>
          </a:p>
        </p:txBody>
      </p:sp>
      <p:sp>
        <p:nvSpPr>
          <p:cNvPr id="13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GROTE PRIJZEN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GRANDS PRIX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109960" y="2715242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2060"/>
                </a:solidFill>
              </a:rPr>
              <a:t>GROTE PRIJS - GRAND PRIX  </a:t>
            </a:r>
            <a:endParaRPr lang="nl-BE" sz="3600" b="1" dirty="0">
              <a:solidFill>
                <a:srgbClr val="002060"/>
              </a:solidFill>
              <a:latin typeface="Elephant" pitchFamily="18" charset="0"/>
            </a:endParaRPr>
          </a:p>
          <a:p>
            <a:pPr algn="ctr"/>
            <a:r>
              <a:rPr lang="nl-BE" sz="2800" b="1" dirty="0">
                <a:solidFill>
                  <a:srgbClr val="002060"/>
                </a:solidFill>
                <a:latin typeface="Elephant" pitchFamily="18" charset="0"/>
              </a:rPr>
              <a:t>Marc HUYBRECHTS</a:t>
            </a:r>
            <a:endParaRPr lang="nl-BE" sz="2400" b="1" dirty="0">
              <a:solidFill>
                <a:srgbClr val="002060"/>
              </a:solidFill>
              <a:latin typeface="Elephan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6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SNELHEID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VITESSE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Adami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				Meerhout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Schroeven-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Steveninck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Molenstede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Cirier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Ruelle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Sirault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DB8820E-ED60-4897-8669-F4063A449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3209804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A4BBF42-EC17-4A8A-B84A-FF3CF1B6EF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599770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6EAD148-BD0D-424E-988D-71D750C62F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97" y="2009958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0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meubels&#10;&#10;Automatisch gegenereerde beschrijving">
            <a:extLst>
              <a:ext uri="{FF2B5EF4-FFF2-40B4-BE49-F238E27FC236}">
                <a16:creationId xmlns:a16="http://schemas.microsoft.com/office/drawing/2014/main" id="{9AB63669-4DD9-CD27-3B11-6F5F76DD69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7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SNELHEID OUDE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VITESSE VIEUX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Goemaere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José &amp; Gustave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Havinnes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Houcke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Aland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Roland Johanna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Stambruges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Uytterhoeven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Mirthe &amp;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Maithé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Opglabbeek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3202637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592603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2002791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7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person, pak&#10;&#10;Automatisch gegenereerde beschrijving">
            <a:extLst>
              <a:ext uri="{FF2B5EF4-FFF2-40B4-BE49-F238E27FC236}">
                <a16:creationId xmlns:a16="http://schemas.microsoft.com/office/drawing/2014/main" id="{1D7AB774-9456-8DEF-77C2-B162A284E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5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KLEINE ½ FOND JONGE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PETIT ½ FOND PIGEONNEAUX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Quix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	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Neeroeteren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Dobbelaere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Philippe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Olsene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Brugmans Sabrina		Halen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3203783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593749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003937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8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pak&#10;&#10;Automatisch gegenereerde beschrijving">
            <a:extLst>
              <a:ext uri="{FF2B5EF4-FFF2-40B4-BE49-F238E27FC236}">
                <a16:creationId xmlns:a16="http://schemas.microsoft.com/office/drawing/2014/main" id="{E078CE3D-B32B-5B7B-DC64-337E7AA750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3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KLEINE ½ FOND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PETIT ½ FOND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Poussart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Olivier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Vaulx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lez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-Chimay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Damme – Van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Dromme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Pervijze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Claeskens Jo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Wolvertem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3203783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593749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003937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1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schoeisel&#10;&#10;Automatisch gegenereerde beschrijving">
            <a:extLst>
              <a:ext uri="{FF2B5EF4-FFF2-40B4-BE49-F238E27FC236}">
                <a16:creationId xmlns:a16="http://schemas.microsoft.com/office/drawing/2014/main" id="{20FD9B66-1BB7-0D44-141D-AC9BE18CAD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7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KLEINE ½ FOND OUDE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PETIT ½ FOND VIEUX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Vanmeert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 &amp; Koen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Zelem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Cools Rik				Ruiselede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3203783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593749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003937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0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3" name="Afbeelding 2" descr="Afbeelding met kleding, persoon, person, pak&#10;&#10;Automatisch gegenereerde beschrijving">
            <a:extLst>
              <a:ext uri="{FF2B5EF4-FFF2-40B4-BE49-F238E27FC236}">
                <a16:creationId xmlns:a16="http://schemas.microsoft.com/office/drawing/2014/main" id="{1A242255-969D-53DA-8171-6F11D68C3A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5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560A69B5-A2C7-EA56-6FD8-8CAA79B77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0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GROTE ½ FOND JONGE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GRAND ½ FOND PIGEONNEAUX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Bormans G. – Thijs L.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Boorsem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Leutenez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Eddy &amp; Maarten	Ruien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Abbeel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Pelemans	Buggenhout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3203783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593749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003937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0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pak&#10;&#10;Automatisch gegenereerde beschrijving">
            <a:extLst>
              <a:ext uri="{FF2B5EF4-FFF2-40B4-BE49-F238E27FC236}">
                <a16:creationId xmlns:a16="http://schemas.microsoft.com/office/drawing/2014/main" id="{ABF572A1-48F0-B10A-1A52-29CDFBA279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0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GROTE ½ FOND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GRAND ½ FOND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Thijs Nick &amp; Roger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Hallaar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Roziers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Xiang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Itegem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Casaert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Senechal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Russeignies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3203783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593749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003937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2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pak&#10;&#10;Automatisch gegenereerde beschrijving">
            <a:extLst>
              <a:ext uri="{FF2B5EF4-FFF2-40B4-BE49-F238E27FC236}">
                <a16:creationId xmlns:a16="http://schemas.microsoft.com/office/drawing/2014/main" id="{7B1901DE-A7DD-EAD5-704D-F4C30FB4DA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9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GROTE ½ FOND OUDE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GRAND ½ FOND VIEUX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Brugmans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Sabrina		Halen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Debacker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	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Beveren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Henry J.F. – Blanc B.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Wasmes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3203783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593749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003937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schoeisel&#10;&#10;Automatisch gegenereerde beschrijving">
            <a:extLst>
              <a:ext uri="{FF2B5EF4-FFF2-40B4-BE49-F238E27FC236}">
                <a16:creationId xmlns:a16="http://schemas.microsoft.com/office/drawing/2014/main" id="{3A9348A1-6535-20D2-DB83-8E9CA85601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9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FOND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FOND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Bostoen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Sam			Adegem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Rompaey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Karlo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Sint-Truiden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Claeirbaut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Kris			Putte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3203783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593749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003937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3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person, schoeisel&#10;&#10;Automatisch gegenereerde beschrijving">
            <a:extLst>
              <a:ext uri="{FF2B5EF4-FFF2-40B4-BE49-F238E27FC236}">
                <a16:creationId xmlns:a16="http://schemas.microsoft.com/office/drawing/2014/main" id="{7447E2FE-D8BC-3670-728C-01F9512DC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FOND OUDE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FOND VIEUX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2003936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Platteeuw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Rumbeke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Herbots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 &amp;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Raf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		Halle-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Booienhoven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3203783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593749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003937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4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369D05D-AF6D-1FDE-8BEA-4D42E5B5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B7E6033A-36FC-03D8-8B36-BFD7299C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glimlach&#10;&#10;Automatisch gegenereerde beschrijving">
            <a:extLst>
              <a:ext uri="{FF2B5EF4-FFF2-40B4-BE49-F238E27FC236}">
                <a16:creationId xmlns:a16="http://schemas.microsoft.com/office/drawing/2014/main" id="{FF07A89B-C9EB-9F5C-899F-95E6A2B80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8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ermogen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5448</TotalTime>
  <Words>2717</Words>
  <Application>Microsoft Office PowerPoint</Application>
  <PresentationFormat>Breedbeeld</PresentationFormat>
  <Paragraphs>400</Paragraphs>
  <Slides>140</Slides>
  <Notes>34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140</vt:i4>
      </vt:variant>
    </vt:vector>
  </HeadingPairs>
  <TitlesOfParts>
    <vt:vector size="147" baseType="lpstr">
      <vt:lpstr>Arial Black</vt:lpstr>
      <vt:lpstr>Calibri</vt:lpstr>
      <vt:lpstr>Constantia</vt:lpstr>
      <vt:lpstr>Elephant</vt:lpstr>
      <vt:lpstr>Wingdings 2</vt:lpstr>
      <vt:lpstr>Stroom</vt:lpstr>
      <vt:lpstr>Acrobat Document</vt:lpstr>
      <vt:lpstr>PowerPoint-presentatie</vt:lpstr>
      <vt:lpstr>PowerPoint-presentatie</vt:lpstr>
      <vt:lpstr>PRIJZEN van de BUITENLANDSE FEDERATIES PRIX des FEDERATIONS ETRANGERES</vt:lpstr>
      <vt:lpstr>PRIJZEN van de BUITENLANDSE FEDERATIES PRIX des FEDERATIONS ETRANGERES</vt:lpstr>
      <vt:lpstr>PRIJZEN van de BUITENLANDSE FEDERATIES PRIX des FEDERATIONS ETRANGERES</vt:lpstr>
      <vt:lpstr>GROTE PRIJZEN GRANDS PRIX</vt:lpstr>
      <vt:lpstr>PowerPoint-presentatie</vt:lpstr>
      <vt:lpstr>GROTE PRIJZEN GRANDS PRIX</vt:lpstr>
      <vt:lpstr>PowerPoint-presentatie</vt:lpstr>
      <vt:lpstr>GROTE PRIJZEN GRANDS PRIX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WORLD BEST PIGEON 2023</vt:lpstr>
      <vt:lpstr>WORLD BEST PIGEON 2023</vt:lpstr>
      <vt:lpstr>PowerPoint-presentatie</vt:lpstr>
      <vt:lpstr>WORLD BEST PIGEON 2023</vt:lpstr>
      <vt:lpstr>PowerPoint-presentatie</vt:lpstr>
      <vt:lpstr>WORLD BEST PIGEON 2023</vt:lpstr>
      <vt:lpstr>PowerPoint-presentatie</vt:lpstr>
      <vt:lpstr>WORLD BEST PIGEON 2023</vt:lpstr>
      <vt:lpstr>WORLD BEST PIGEON 2023</vt:lpstr>
      <vt:lpstr>WORLD BEST PIGEON 2023</vt:lpstr>
      <vt:lpstr>WORLD BEST PIGEON 2023</vt:lpstr>
      <vt:lpstr>WORLD BEST PIGEON 2023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Verbroederingsavond Vrijdag 17-03-2023 DJ Carlo SOIREE D’ AMITIE Vendredi 17-03-2023 </vt:lpstr>
      <vt:lpstr>Nationale Dagen KBDB Journées Nationales RFCB 2023</vt:lpstr>
      <vt:lpstr>JEUGD 2023 JEUNESSE 2023</vt:lpstr>
      <vt:lpstr>PowerPoint-presentatie</vt:lpstr>
      <vt:lpstr>AS-DUIF SNELHEID JONGE DUIVEN 2023 AS-PIGEON VITESSE PIGEONNEAUX 2023</vt:lpstr>
      <vt:lpstr>PowerPoint-presentatie</vt:lpstr>
      <vt:lpstr>AS-DUIF SNELHEID JAARLINGEN 2023 AS-PIGEON VITESSE YEARLINGS 2023</vt:lpstr>
      <vt:lpstr>PowerPoint-presentatie</vt:lpstr>
      <vt:lpstr>AS-DUIF SNELHEID OUDE 2023 AS-PIGEON VITESSE VIEUX 2023</vt:lpstr>
      <vt:lpstr>PowerPoint-presentatie</vt:lpstr>
      <vt:lpstr>AS-DUIF KLEINE ½ FOND JONGE DUIVEN 2023 AS-PIGEON PETIT ½ FOND PIGEONNEAUX 2023</vt:lpstr>
      <vt:lpstr>PowerPoint-presentatie</vt:lpstr>
      <vt:lpstr>AS-DUIF KLEINE ½ FOND JAARLINGEN 2023 AS-PIGEON PETIT ½ FOND YEARLINGS 2023</vt:lpstr>
      <vt:lpstr>PowerPoint-presentatie</vt:lpstr>
      <vt:lpstr>AS-DUIF KLEINE ½ FOND OUDE 2023 AS-PIGEON PETIT ½ FOND VIEUX 2023</vt:lpstr>
      <vt:lpstr>PowerPoint-presentatie</vt:lpstr>
      <vt:lpstr>AS-DUIF GROTE ½ FOND JONGE DUIVEN 2023 AS-PIGEON GRAND ½ FOND PIGEONNEAUX 2023</vt:lpstr>
      <vt:lpstr>PowerPoint-presentatie</vt:lpstr>
      <vt:lpstr>AS-DUIF GROTE ½ FOND JAARLINGEN 2023 AS-PIGEON GRAND ½ FOND YEARLINGS 2023</vt:lpstr>
      <vt:lpstr>PowerPoint-presentatie</vt:lpstr>
      <vt:lpstr>AS-DUIF GROTE ½ FOND OUDE 2023 AS-PIGEON GRAND ½ FOND VIEUX 2023</vt:lpstr>
      <vt:lpstr>PowerPoint-presentatie</vt:lpstr>
      <vt:lpstr>AS-DUIF FOND JAARLINGEN 2023 AS-PIGEON FOND YEARLINGS 2023</vt:lpstr>
      <vt:lpstr>PowerPoint-presentatie</vt:lpstr>
      <vt:lpstr>AS-DUIF FOND OUDE 2023 AS-PIGEON FOND VIEUX 2023</vt:lpstr>
      <vt:lpstr>PowerPoint-presentatie</vt:lpstr>
      <vt:lpstr>AS-DUIF GROTE FOND JAARLINGEN 2023 AS-PIGEON GRAND FOND YEARLINGS 2023</vt:lpstr>
      <vt:lpstr>PowerPoint-presentatie</vt:lpstr>
      <vt:lpstr>AS-DUIF GROTE FOND OUDE DUIVEN 2023 AS-PIGEON GRAND FOND VIEUX PIGEONS 2023</vt:lpstr>
      <vt:lpstr>PowerPoint-presentatie</vt:lpstr>
      <vt:lpstr>AS-DUIF ALL ROUND JONGE DUIVEN 2023 AS-PIGEON ALL ROUND PIGEONNEAUX 2023</vt:lpstr>
      <vt:lpstr>PowerPoint-presentatie</vt:lpstr>
      <vt:lpstr>AS-DUIF ALL ROUND OUDE &amp; JAARLINGEN 2023 AS-PIGEON ALL ROUND VIEUX &amp; YEARLINGS 2023</vt:lpstr>
      <vt:lpstr>PowerPoint-presentatie</vt:lpstr>
      <vt:lpstr>AS-DUIF RHONEVALLEI OUDE 2023 AS-PIGEON LIGNE DU RHONE VIEUX 2023</vt:lpstr>
      <vt:lpstr>PowerPoint-presentatie</vt:lpstr>
      <vt:lpstr>PowerPoint-presentatie</vt:lpstr>
      <vt:lpstr>PowerPoint-presentatie</vt:lpstr>
      <vt:lpstr>SNELHEID JONGE DUIVEN 2023 VITESSE PIGEONNEAUX 2023</vt:lpstr>
      <vt:lpstr>PowerPoint-presentatie</vt:lpstr>
      <vt:lpstr>SNELHEID OUDE &amp; JAARLINGEN 2023 VITESSE VIEUX &amp; YEARLINGS 2023</vt:lpstr>
      <vt:lpstr>PowerPoint-presentatie</vt:lpstr>
      <vt:lpstr>KLEINE ½ FOND JONGE DUIVEN 2023 PETIT ½ FOND PIGEONNEAUX 2023</vt:lpstr>
      <vt:lpstr>PowerPoint-presentatie</vt:lpstr>
      <vt:lpstr>KLEINE ½ FOND OUDE &amp; JAARLINGEN 2023 PETIT ½ FOND VIEUX &amp; YEARLINGS 2023</vt:lpstr>
      <vt:lpstr>PowerPoint-presentatie</vt:lpstr>
      <vt:lpstr>GROTE ½ FOND JONGE DUIVEN 2023 GRAND ½ FOND PIGEONNEAUX 2023</vt:lpstr>
      <vt:lpstr>PowerPoint-presentatie</vt:lpstr>
      <vt:lpstr>GROTE ½ FOND OUDE &amp; JAARLINGEN 2023 GRAND ½ FOND VIEUX &amp; YEARLINGS 2023</vt:lpstr>
      <vt:lpstr>PowerPoint-presentatie</vt:lpstr>
      <vt:lpstr>RHONEVALLEI OUDE 2023 LIGNE DE RHONE VIEUX 2023</vt:lpstr>
      <vt:lpstr>PowerPoint-presentatie</vt:lpstr>
      <vt:lpstr>FOND JAARLINGEN 2023 FOND YEARLINGS 2023</vt:lpstr>
      <vt:lpstr>PowerPoint-presentatie</vt:lpstr>
      <vt:lpstr>FOND OUDE DUIVEN 2023 FOND VIEUX PIGEONS 2023</vt:lpstr>
      <vt:lpstr>PowerPoint-presentatie</vt:lpstr>
      <vt:lpstr>GROTE FOND JAARLINGEN 2023 GRAND FOND YEARLINGS 2023</vt:lpstr>
      <vt:lpstr>PowerPoint-presentatie</vt:lpstr>
      <vt:lpstr>GROTE FOND OUDE DUIVEN 2023 GRAND FOND VIEUX PIGEONS 2023</vt:lpstr>
      <vt:lpstr>PowerPoint-presentatie</vt:lpstr>
      <vt:lpstr>ALGEMEEN KAMPIOENSCHAP 2023 CHAMPIONNAT GENERAL 2023</vt:lpstr>
      <vt:lpstr>PowerPoint-presentatie</vt:lpstr>
      <vt:lpstr>PowerPoint-presentatie</vt:lpstr>
      <vt:lpstr>PowerPoint-presentatie</vt:lpstr>
      <vt:lpstr>Verbroederingsavond Vrijdag 17-03-2023 DJ Carlo SOIREE D’ AMITIE Vendredi 17-03-2023 </vt:lpstr>
      <vt:lpstr>PowerPoint-presentatie</vt:lpstr>
      <vt:lpstr>Nationale Dagen KBDB Journées Nationales RFCB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mama</dc:title>
  <dc:creator>Support</dc:creator>
  <cp:lastModifiedBy>Eric Dubois</cp:lastModifiedBy>
  <cp:revision>231</cp:revision>
  <dcterms:created xsi:type="dcterms:W3CDTF">2013-11-03T20:02:51Z</dcterms:created>
  <dcterms:modified xsi:type="dcterms:W3CDTF">2023-11-10T21:18:05Z</dcterms:modified>
</cp:coreProperties>
</file>