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9"/>
  </p:notesMasterIdLst>
  <p:handoutMasterIdLst>
    <p:handoutMasterId r:id="rId10"/>
  </p:handoutMasterIdLst>
  <p:sldIdLst>
    <p:sldId id="256" r:id="rId2"/>
    <p:sldId id="275" r:id="rId3"/>
    <p:sldId id="278" r:id="rId4"/>
    <p:sldId id="296" r:id="rId5"/>
    <p:sldId id="322" r:id="rId6"/>
    <p:sldId id="276" r:id="rId7"/>
    <p:sldId id="321" r:id="rId8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2B82"/>
    <a:srgbClr val="FF9900"/>
    <a:srgbClr val="0033CC"/>
    <a:srgbClr val="FF99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3" autoAdjust="0"/>
    <p:restoredTop sz="90929"/>
  </p:normalViewPr>
  <p:slideViewPr>
    <p:cSldViewPr>
      <p:cViewPr varScale="1">
        <p:scale>
          <a:sx n="120" d="100"/>
          <a:sy n="120" d="100"/>
        </p:scale>
        <p:origin x="11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7" cy="496729"/>
          </a:xfrm>
          <a:prstGeom prst="rect">
            <a:avLst/>
          </a:prstGeom>
        </p:spPr>
        <p:txBody>
          <a:bodyPr vert="horz" lIns="91459" tIns="45730" rIns="91459" bIns="45730" rtlCol="0"/>
          <a:lstStyle>
            <a:lvl1pPr algn="l"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010" y="0"/>
            <a:ext cx="2945076" cy="496729"/>
          </a:xfrm>
          <a:prstGeom prst="rect">
            <a:avLst/>
          </a:prstGeom>
        </p:spPr>
        <p:txBody>
          <a:bodyPr vert="horz" lIns="91459" tIns="45730" rIns="91459" bIns="45730" rtlCol="0"/>
          <a:lstStyle>
            <a:lvl1pPr algn="r">
              <a:defRPr sz="1200"/>
            </a:lvl1pPr>
          </a:lstStyle>
          <a:p>
            <a:pPr>
              <a:defRPr/>
            </a:pPr>
            <a:fld id="{DCF60A1F-55AB-4667-BD4F-FA3F9C7DB246}" type="datetimeFigureOut">
              <a:rPr lang="nl-BE"/>
              <a:pPr>
                <a:defRPr/>
              </a:pPr>
              <a:t>4/07/2018</a:t>
            </a:fld>
            <a:endParaRPr lang="nl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324"/>
            <a:ext cx="2945077" cy="496728"/>
          </a:xfrm>
          <a:prstGeom prst="rect">
            <a:avLst/>
          </a:prstGeom>
        </p:spPr>
        <p:txBody>
          <a:bodyPr vert="horz" lIns="91459" tIns="45730" rIns="91459" bIns="4573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010" y="9428324"/>
            <a:ext cx="2945076" cy="496728"/>
          </a:xfrm>
          <a:prstGeom prst="rect">
            <a:avLst/>
          </a:prstGeom>
        </p:spPr>
        <p:txBody>
          <a:bodyPr vert="horz" lIns="91459" tIns="45730" rIns="91459" bIns="45730" rtlCol="0" anchor="b"/>
          <a:lstStyle>
            <a:lvl1pPr algn="r">
              <a:defRPr sz="1200"/>
            </a:lvl1pPr>
          </a:lstStyle>
          <a:p>
            <a:pPr>
              <a:defRPr/>
            </a:pPr>
            <a:fld id="{4D7800B6-52F3-44F4-BF15-47BCD4CC7B85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77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9" tIns="45730" rIns="91459" bIns="4573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599" y="0"/>
            <a:ext cx="2945077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9" tIns="45730" rIns="91459" bIns="4573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3" y="4714955"/>
            <a:ext cx="4985810" cy="446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9" tIns="45730" rIns="91459" bIns="457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909"/>
            <a:ext cx="2945077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9" tIns="45730" rIns="91459" bIns="4573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599" y="9429909"/>
            <a:ext cx="2945077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9" tIns="45730" rIns="91459" bIns="4573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595CBF-A66D-4F28-860E-DF394360C8C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nl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BBFF1-46C3-426D-B06C-0C24198E986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nl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B4ED9-524C-44FC-9BDC-47F3ADDA187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nl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9D73B-37BC-47FC-BA19-E4EDCB981C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nl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50C71-9FC7-40F9-AAFA-EDE110F1FF6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nl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08C6E-EDC9-4C59-A79A-A235E22CFC4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nl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F130E-AAAB-4A4C-8E73-F56B1708FFD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nl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5BD42-8BD7-46BE-A38D-6E91E61FEB6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49C3-71BA-44D3-BEE9-AFF8D7C2F30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684FE-0289-4618-A778-0A68A1C64EB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nl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B1462-15E5-4B2B-A6CC-637D140D901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nl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E33D7-D463-4E93-90A7-5C6A9C59001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6294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6294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3429000"/>
            <a:ext cx="381000" cy="3429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29A9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267200" y="6172200"/>
            <a:ext cx="4876800" cy="68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29A9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62000" y="6400800"/>
            <a:ext cx="769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nl-BE" sz="1200">
                <a:solidFill>
                  <a:srgbClr val="002B82"/>
                </a:solidFill>
              </a:rPr>
              <a:t>Federaal Agentschap voor de Veiligheid van de Voedselketen</a:t>
            </a:r>
            <a:endParaRPr lang="nl-NL" sz="1200">
              <a:solidFill>
                <a:srgbClr val="002B82"/>
              </a:solidFill>
            </a:endParaRP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15C502C1-3C58-4C9F-B54E-3D1A3774818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0" y="6096000"/>
            <a:ext cx="609600" cy="685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3429000"/>
            <a:ext cx="381000" cy="3429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29A9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28575" y="6118225"/>
            <a:ext cx="609600" cy="6143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pic>
        <p:nvPicPr>
          <p:cNvPr id="1037" name="Picture 13" descr="E:\Gegevensbestanden\Werk\Logo\FAVV\FAVV Midden RGB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0"/>
            <a:ext cx="6635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99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33475" y="2820144"/>
            <a:ext cx="8010525" cy="1905000"/>
          </a:xfrm>
        </p:spPr>
        <p:txBody>
          <a:bodyPr/>
          <a:lstStyle/>
          <a:p>
            <a:pPr eaLnBrk="1" hangingPunct="1"/>
            <a:r>
              <a:rPr lang="nl-BE" sz="4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Ziekte van Newcastle:</a:t>
            </a:r>
            <a:br>
              <a:rPr lang="nl-BE" sz="44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BE" sz="4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stand van zaken</a:t>
            </a:r>
            <a:endParaRPr lang="nl-NL" sz="4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5169024"/>
            <a:ext cx="7315200" cy="780256"/>
          </a:xfrm>
        </p:spPr>
        <p:txBody>
          <a:bodyPr/>
          <a:lstStyle/>
          <a:p>
            <a:pPr algn="l" eaLnBrk="1" hangingPunct="1"/>
            <a:r>
              <a:rPr lang="nl-B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04.07.2018</a:t>
            </a:r>
          </a:p>
          <a:p>
            <a:pPr algn="l" eaLnBrk="1" hangingPunct="1"/>
            <a:r>
              <a:rPr lang="nl-B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Crisispreventie en crisisbeheer</a:t>
            </a:r>
            <a:endParaRPr lang="nl-N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2" name="Picture 9" descr="E:\Gegevensbestanden\Werk\Logo\FAVV\FAVV Midden RG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533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1143000" y="1828800"/>
            <a:ext cx="3962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140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Federaal Agentschap </a:t>
            </a:r>
            <a:br>
              <a:rPr lang="nl-BE" sz="140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BE" sz="140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voor de Veiligheid </a:t>
            </a:r>
            <a:br>
              <a:rPr lang="nl-BE" sz="140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BE" sz="140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 de Voedselketen</a:t>
            </a:r>
            <a:endParaRPr lang="nl-NL" sz="1400">
              <a:solidFill>
                <a:srgbClr val="002B8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pPr algn="ctr" eaLnBrk="1" hangingPunct="1"/>
            <a:r>
              <a:rPr lang="nl-BE" b="1" dirty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Virus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3568" y="1632248"/>
            <a:ext cx="7920880" cy="4605064"/>
          </a:xfrm>
        </p:spPr>
        <p:txBody>
          <a:bodyPr/>
          <a:lstStyle/>
          <a:p>
            <a:pPr marL="360000" lvl="1" indent="-342900" eaLnBrk="1" hangingPunct="1"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nl-B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Kenmerken</a:t>
            </a:r>
          </a:p>
          <a:p>
            <a:pPr marL="720000" lvl="2" indent="-34290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nl-BE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Anders dan gebruikelijke stammen in NW-Europa</a:t>
            </a:r>
          </a:p>
          <a:p>
            <a:pPr marL="720000" lvl="2" indent="-34290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nl-BE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Niet 100% overeenstemming met vaccinstammen in BE</a:t>
            </a:r>
          </a:p>
          <a:p>
            <a:pPr marL="720000" lvl="2" indent="-34290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nl-BE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Dus</a:t>
            </a:r>
          </a:p>
          <a:p>
            <a:pPr marL="1177200" lvl="3" indent="-34290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nl-BE" sz="1600" dirty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beschermt bij goede vaccinatie tegen klinische tekens, maar verhindert dan niet steeds circulatie</a:t>
            </a:r>
          </a:p>
          <a:p>
            <a:pPr marL="1177200" lvl="3" indent="-34290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nl-BE" sz="1600" dirty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beschermt onvoldoende bij minder goede vaccinatie</a:t>
            </a:r>
          </a:p>
          <a:p>
            <a:pPr marL="720000" lvl="2" indent="-34290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nl-BE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Gevolg</a:t>
            </a:r>
          </a:p>
          <a:p>
            <a:pPr marL="1177200" lvl="3" indent="-34290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nl-BE" sz="16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mogelijk besmette dieren zonder klinische tekens die virus verspreiden</a:t>
            </a:r>
            <a:endParaRPr lang="nl-BE" sz="16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34300" lvl="3" indent="0" eaLnBrk="1" hangingPunct="1">
              <a:spcBef>
                <a:spcPts val="600"/>
              </a:spcBef>
              <a:buNone/>
              <a:defRPr/>
            </a:pPr>
            <a:endParaRPr lang="nl-BE" sz="1600" dirty="0">
              <a:solidFill>
                <a:srgbClr val="002B8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575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pPr algn="ctr" eaLnBrk="1" hangingPunct="1"/>
            <a:r>
              <a:rPr lang="nl-BE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Situatie tot op vandaag</a:t>
            </a:r>
            <a:endParaRPr lang="nl-BE" b="1" dirty="0">
              <a:solidFill>
                <a:srgbClr val="002B8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3568" y="1484784"/>
            <a:ext cx="7920880" cy="4749080"/>
          </a:xfrm>
        </p:spPr>
        <p:txBody>
          <a:bodyPr/>
          <a:lstStyle/>
          <a:p>
            <a:pPr marL="360000" lvl="1" indent="-342900" eaLnBrk="1" hangingPunct="1"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nl-B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10 besmettingen bij hobbyhouders</a:t>
            </a:r>
          </a:p>
          <a:p>
            <a:pPr marL="720000" lvl="2" indent="-34290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nl-BE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Verspreid over hele land</a:t>
            </a:r>
          </a:p>
          <a:p>
            <a:pPr marL="720000" lvl="2" indent="-34290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nl-BE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Klinische symptomen</a:t>
            </a:r>
          </a:p>
          <a:p>
            <a:pPr marL="720000" lvl="2" indent="-34290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nl-BE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Gelinkt aan</a:t>
            </a:r>
          </a:p>
          <a:p>
            <a:pPr marL="1177200" lvl="3" indent="-34290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nl-BE" sz="1600" dirty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aankoop nieuwe dieren</a:t>
            </a:r>
          </a:p>
          <a:p>
            <a:pPr marL="1177200" lvl="3" indent="-34290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nl-BE" sz="1600" dirty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contacten tussen houders </a:t>
            </a:r>
          </a:p>
          <a:p>
            <a:pPr marL="1177200" lvl="3" indent="-34290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nl-BE" sz="1600" dirty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wilde vogels?</a:t>
            </a:r>
          </a:p>
          <a:p>
            <a:pPr marL="360000" lvl="1" indent="-342900" eaLnBrk="1" hangingPunct="1"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nl-B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1 besmetting bij pluimvee- en vogelhandelaar</a:t>
            </a:r>
          </a:p>
          <a:p>
            <a:pPr marL="720000" lvl="2" indent="-34290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nl-BE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Haaltert (OVL)</a:t>
            </a:r>
          </a:p>
          <a:p>
            <a:pPr marL="720000" lvl="2" indent="-34290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nl-BE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Leverancier bij besmette hobbyhouder</a:t>
            </a:r>
          </a:p>
          <a:p>
            <a:pPr marL="720000" lvl="2" indent="-34290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nl-BE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Geen klinische symptomen</a:t>
            </a:r>
          </a:p>
          <a:p>
            <a:pPr marL="720000" lvl="2" indent="-34290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nl-BE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Wel virus aangetroffen </a:t>
            </a:r>
          </a:p>
          <a:p>
            <a:pPr marL="319950" lvl="1" indent="-34290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endParaRPr lang="nl-BE" sz="2200" dirty="0">
              <a:solidFill>
                <a:srgbClr val="002B8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8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776DB21-3099-4C24-A815-F35C27ED6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168"/>
            <a:ext cx="9144000" cy="6351664"/>
          </a:xfrm>
          <a:prstGeom prst="rect">
            <a:avLst/>
          </a:prstGeom>
        </p:spPr>
      </p:pic>
      <p:sp>
        <p:nvSpPr>
          <p:cNvPr id="4" name="Pijl: rechts 3">
            <a:extLst>
              <a:ext uri="{FF2B5EF4-FFF2-40B4-BE49-F238E27FC236}">
                <a16:creationId xmlns:a16="http://schemas.microsoft.com/office/drawing/2014/main" id="{03B0B264-85AC-4D2A-B895-83E09E0C0084}"/>
              </a:ext>
            </a:extLst>
          </p:cNvPr>
          <p:cNvSpPr/>
          <p:nvPr/>
        </p:nvSpPr>
        <p:spPr>
          <a:xfrm rot="19245286">
            <a:off x="2550201" y="2500846"/>
            <a:ext cx="836424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4020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jl: rechts 3">
            <a:extLst>
              <a:ext uri="{FF2B5EF4-FFF2-40B4-BE49-F238E27FC236}">
                <a16:creationId xmlns:a16="http://schemas.microsoft.com/office/drawing/2014/main" id="{03B0B264-85AC-4D2A-B895-83E09E0C0084}"/>
              </a:ext>
            </a:extLst>
          </p:cNvPr>
          <p:cNvSpPr/>
          <p:nvPr/>
        </p:nvSpPr>
        <p:spPr>
          <a:xfrm rot="19245286">
            <a:off x="2550201" y="2500846"/>
            <a:ext cx="836424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1708D7C-DD3D-412A-93BE-B5F0F824F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" y="575310"/>
            <a:ext cx="7338060" cy="570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33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pPr algn="ctr" eaLnBrk="1" hangingPunct="1"/>
            <a:r>
              <a:rPr lang="nl-BE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Maatregelen</a:t>
            </a:r>
            <a:endParaRPr lang="nl-BE" b="1" dirty="0">
              <a:solidFill>
                <a:srgbClr val="002B8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3568" y="1560240"/>
            <a:ext cx="7920880" cy="4749080"/>
          </a:xfrm>
        </p:spPr>
        <p:txBody>
          <a:bodyPr/>
          <a:lstStyle/>
          <a:p>
            <a:pPr marL="360000" lvl="1" indent="-342900" eaLnBrk="1" hangingPunct="1"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nl-B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Nationale maatregelen (sinds 02-07-18)</a:t>
            </a:r>
          </a:p>
          <a:p>
            <a:pPr marL="720000" lvl="2" indent="-34290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nl-BE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Verzamelverbod voor pluimvee</a:t>
            </a:r>
          </a:p>
          <a:p>
            <a:pPr marL="720000" lvl="2" indent="-34290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nl-BE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Verbod op verkoop naar en door hobbyhouders</a:t>
            </a:r>
            <a:endParaRPr lang="nl-B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0" lvl="1" indent="-342900" eaLnBrk="1" hangingPunct="1"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nl-B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Uitbraak op een professioneel bedrijf</a:t>
            </a:r>
          </a:p>
          <a:p>
            <a:pPr marL="720000" lvl="2" indent="-34290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nl-BE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klassieke EU maatregelen gedurende ten minste 21 dagen</a:t>
            </a:r>
          </a:p>
          <a:p>
            <a:pPr marL="1177200" lvl="3" indent="-34290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nl-BE" sz="1600" dirty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ruimen besmetting</a:t>
            </a:r>
          </a:p>
          <a:p>
            <a:pPr marL="1177200" lvl="3" indent="-34290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nl-BE" sz="1600" dirty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km- en 10 km-zone met vervoersverbod pluimvee en broedeieren (derogatie mogelijk voor bedrijven)</a:t>
            </a:r>
          </a:p>
          <a:p>
            <a:pPr marL="1177200" lvl="3" indent="-34290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nl-BE" sz="1600" dirty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inventariseren van professionele bedrijven</a:t>
            </a:r>
          </a:p>
          <a:p>
            <a:pPr marL="1177200" lvl="3" indent="-34290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nl-BE" sz="1600" dirty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algemeen verzamelverbod in zones</a:t>
            </a:r>
          </a:p>
          <a:p>
            <a:pPr marL="720000" lvl="2" indent="-34290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nl-BE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bijkomende zone van 500 in de 3 km-zone met</a:t>
            </a:r>
          </a:p>
          <a:p>
            <a:pPr marL="1177200" lvl="3" indent="-34290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nl-BE" sz="1600" dirty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inventariseren van hobbyhouders</a:t>
            </a:r>
          </a:p>
          <a:p>
            <a:pPr marL="1177200" lvl="3" indent="-34290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nl-BE" sz="1600" dirty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vaccinatie van alle pluimvee</a:t>
            </a:r>
          </a:p>
          <a:p>
            <a:pPr marL="1177200" lvl="3" indent="-34290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nl-BE" sz="1600" dirty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ophokken van alle pluimvee</a:t>
            </a:r>
          </a:p>
        </p:txBody>
      </p:sp>
    </p:spTree>
    <p:extLst>
      <p:ext uri="{BB962C8B-B14F-4D97-AF65-F5344CB8AC3E}">
        <p14:creationId xmlns:p14="http://schemas.microsoft.com/office/powerpoint/2010/main" val="2139519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pPr algn="ctr" eaLnBrk="1" hangingPunct="1"/>
            <a:r>
              <a:rPr lang="nl-BE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Maatregelen</a:t>
            </a:r>
            <a:endParaRPr lang="nl-BE" b="1" dirty="0">
              <a:solidFill>
                <a:srgbClr val="002B8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3568" y="1560240"/>
            <a:ext cx="7920880" cy="4749080"/>
          </a:xfrm>
        </p:spPr>
        <p:txBody>
          <a:bodyPr/>
          <a:lstStyle/>
          <a:p>
            <a:pPr marL="360000" lvl="1" indent="-342900" eaLnBrk="1" hangingPunct="1"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nl-BE" sz="2000">
                <a:latin typeface="Verdana" pitchFamily="34" charset="0"/>
                <a:ea typeface="Verdana" pitchFamily="34" charset="0"/>
                <a:cs typeface="Verdana" pitchFamily="34" charset="0"/>
              </a:rPr>
              <a:t>Besmetting bij </a:t>
            </a:r>
            <a:r>
              <a:rPr lang="nl-B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een hobbyhouder</a:t>
            </a:r>
          </a:p>
          <a:p>
            <a:pPr marL="720000" lvl="2" indent="-34290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nl-BE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Zone van 500 m met</a:t>
            </a:r>
          </a:p>
          <a:p>
            <a:pPr marL="1177200" lvl="3" indent="-34290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nl-BE" sz="1600" dirty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ruimen of vaccinatie en quarantaine gedurende 60 dagen van pluimvee op de besmette plaats</a:t>
            </a:r>
          </a:p>
          <a:p>
            <a:pPr marL="1177200" lvl="3" indent="-34290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nl-BE" sz="1600" dirty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vervoersverbod pluimvee</a:t>
            </a:r>
          </a:p>
          <a:p>
            <a:pPr marL="1177200" lvl="3" indent="-34290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nl-BE" sz="1600" dirty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algemeen verzamelverbod</a:t>
            </a:r>
          </a:p>
          <a:p>
            <a:pPr marL="1177200" lvl="3" indent="-34290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nl-BE" sz="1600" dirty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vaccinatie alle pluimvee</a:t>
            </a:r>
          </a:p>
        </p:txBody>
      </p:sp>
    </p:spTree>
    <p:extLst>
      <p:ext uri="{BB962C8B-B14F-4D97-AF65-F5344CB8AC3E}">
        <p14:creationId xmlns:p14="http://schemas.microsoft.com/office/powerpoint/2010/main" val="4229577388"/>
      </p:ext>
    </p:extLst>
  </p:cSld>
  <p:clrMapOvr>
    <a:masterClrMapping/>
  </p:clrMapOvr>
</p:sld>
</file>

<file path=ppt/theme/theme1.xml><?xml version="1.0" encoding="utf-8"?>
<a:theme xmlns:a="http://schemas.openxmlformats.org/drawingml/2006/main" name="FAVV">
  <a:themeElements>
    <a:clrScheme name="FAV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AV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AV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V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V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V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V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V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V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Settings\Jan\Application Data\Microsoft\Sjablonen\FAVV.pot</Template>
  <TotalTime>1500</TotalTime>
  <Words>209</Words>
  <Application>Microsoft Office PowerPoint</Application>
  <PresentationFormat>Diavoorstelling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Courier New</vt:lpstr>
      <vt:lpstr>Verdana</vt:lpstr>
      <vt:lpstr>Wingdings</vt:lpstr>
      <vt:lpstr>FAVV</vt:lpstr>
      <vt:lpstr>Ziekte van Newcastle: stand van zaken</vt:lpstr>
      <vt:lpstr>Virus</vt:lpstr>
      <vt:lpstr>Situatie tot op vandaag</vt:lpstr>
      <vt:lpstr>PowerPoint-presentatie</vt:lpstr>
      <vt:lpstr>PowerPoint-presentatie</vt:lpstr>
      <vt:lpstr>Maatregelen</vt:lpstr>
      <vt:lpstr>Maatregelen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presentatie</dc:title>
  <dc:creator>Jan Germonpré</dc:creator>
  <cp:lastModifiedBy>phihou</cp:lastModifiedBy>
  <cp:revision>167</cp:revision>
  <cp:lastPrinted>2017-02-06T07:38:47Z</cp:lastPrinted>
  <dcterms:created xsi:type="dcterms:W3CDTF">2005-09-19T13:31:12Z</dcterms:created>
  <dcterms:modified xsi:type="dcterms:W3CDTF">2018-07-04T13:41:41Z</dcterms:modified>
</cp:coreProperties>
</file>