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327" r:id="rId3"/>
    <p:sldId id="258" r:id="rId4"/>
    <p:sldId id="324" r:id="rId5"/>
    <p:sldId id="288" r:id="rId6"/>
    <p:sldId id="308" r:id="rId7"/>
    <p:sldId id="309" r:id="rId8"/>
    <p:sldId id="310" r:id="rId9"/>
    <p:sldId id="289" r:id="rId10"/>
    <p:sldId id="317" r:id="rId11"/>
    <p:sldId id="283" r:id="rId12"/>
    <p:sldId id="329" r:id="rId13"/>
    <p:sldId id="330" r:id="rId14"/>
    <p:sldId id="294" r:id="rId15"/>
    <p:sldId id="331" r:id="rId16"/>
    <p:sldId id="332" r:id="rId17"/>
    <p:sldId id="311" r:id="rId18"/>
    <p:sldId id="297" r:id="rId19"/>
    <p:sldId id="335" r:id="rId20"/>
    <p:sldId id="336" r:id="rId21"/>
  </p:sldIdLst>
  <p:sldSz cx="9144000" cy="6858000" type="screen4x3"/>
  <p:notesSz cx="6669088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800616E-99EA-4A5C-A112-4AF0CFB909CF}">
          <p14:sldIdLst>
            <p14:sldId id="256"/>
            <p14:sldId id="327"/>
            <p14:sldId id="258"/>
            <p14:sldId id="324"/>
            <p14:sldId id="288"/>
            <p14:sldId id="308"/>
            <p14:sldId id="309"/>
            <p14:sldId id="310"/>
            <p14:sldId id="289"/>
            <p14:sldId id="317"/>
            <p14:sldId id="283"/>
            <p14:sldId id="329"/>
            <p14:sldId id="330"/>
            <p14:sldId id="294"/>
            <p14:sldId id="331"/>
            <p14:sldId id="332"/>
            <p14:sldId id="311"/>
            <p14:sldId id="297"/>
            <p14:sldId id="335"/>
            <p14:sldId id="3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16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38" autoAdjust="0"/>
  </p:normalViewPr>
  <p:slideViewPr>
    <p:cSldViewPr>
      <p:cViewPr varScale="1">
        <p:scale>
          <a:sx n="114" d="100"/>
          <a:sy n="114" d="100"/>
        </p:scale>
        <p:origin x="13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2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9" y="0"/>
            <a:ext cx="2889938" cy="496332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DBE1C172-47BD-40D1-857B-FDFE356BB73B}" type="datetimeFigureOut">
              <a:rPr lang="nl-BE" smtClean="0"/>
              <a:pPr/>
              <a:t>13/02/2020</a:t>
            </a:fld>
            <a:endParaRPr lang="nl-B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nl-B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0928" tIns="45464" rIns="90928" bIns="4546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889938" cy="496332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nl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9" y="9428583"/>
            <a:ext cx="2889938" cy="496332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EDF2B5CA-BCDD-4B8E-9D61-F294F0A109E3}" type="slidenum">
              <a:rPr lang="nl-BE" smtClean="0"/>
              <a:pPr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74907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40016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10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18212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11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39098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12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957816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13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889799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14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883208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15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313266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16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453297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17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769921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18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669220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19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56248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2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488733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20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12274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3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60736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4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83363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5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76307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6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99698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7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25950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8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977851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2B5CA-BCDD-4B8E-9D61-F294F0A109E3}" type="slidenum">
              <a:rPr lang="nl-BE" smtClean="0"/>
              <a:pPr/>
              <a:t>9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3076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E9BC-7DF9-473C-85B2-5A8053205874}" type="datetimeFigureOut">
              <a:rPr lang="nl-BE" smtClean="0"/>
              <a:pPr/>
              <a:t>13/02/2020</a:t>
            </a:fld>
            <a:endParaRPr lang="nl-BE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DF40-D7C3-420A-9639-8FA2F4E94696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E9BC-7DF9-473C-85B2-5A8053205874}" type="datetimeFigureOut">
              <a:rPr lang="nl-BE" smtClean="0"/>
              <a:pPr/>
              <a:t>13/02/2020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DF40-D7C3-420A-9639-8FA2F4E94696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E9BC-7DF9-473C-85B2-5A8053205874}" type="datetimeFigureOut">
              <a:rPr lang="nl-BE" smtClean="0"/>
              <a:pPr/>
              <a:t>13/02/2020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DF40-D7C3-420A-9639-8FA2F4E94696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E9BC-7DF9-473C-85B2-5A8053205874}" type="datetimeFigureOut">
              <a:rPr lang="nl-BE" smtClean="0"/>
              <a:pPr/>
              <a:t>13/02/2020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DF40-D7C3-420A-9639-8FA2F4E94696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E9BC-7DF9-473C-85B2-5A8053205874}" type="datetimeFigureOut">
              <a:rPr lang="nl-BE" smtClean="0"/>
              <a:pPr/>
              <a:t>13/02/2020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DF40-D7C3-420A-9639-8FA2F4E94696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E9BC-7DF9-473C-85B2-5A8053205874}" type="datetimeFigureOut">
              <a:rPr lang="nl-BE" smtClean="0"/>
              <a:pPr/>
              <a:t>13/02/2020</a:t>
            </a:fld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DF40-D7C3-420A-9639-8FA2F4E94696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E9BC-7DF9-473C-85B2-5A8053205874}" type="datetimeFigureOut">
              <a:rPr lang="nl-BE" smtClean="0"/>
              <a:pPr/>
              <a:t>13/02/2020</a:t>
            </a:fld>
            <a:endParaRPr lang="nl-B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DF40-D7C3-420A-9639-8FA2F4E94696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E9BC-7DF9-473C-85B2-5A8053205874}" type="datetimeFigureOut">
              <a:rPr lang="nl-BE" smtClean="0"/>
              <a:pPr/>
              <a:t>13/02/2020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DF40-D7C3-420A-9639-8FA2F4E94696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E9BC-7DF9-473C-85B2-5A8053205874}" type="datetimeFigureOut">
              <a:rPr lang="nl-BE" smtClean="0"/>
              <a:pPr/>
              <a:t>13/02/2020</a:t>
            </a:fld>
            <a:endParaRPr lang="nl-B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DF40-D7C3-420A-9639-8FA2F4E94696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E9BC-7DF9-473C-85B2-5A8053205874}" type="datetimeFigureOut">
              <a:rPr lang="nl-BE" smtClean="0"/>
              <a:pPr/>
              <a:t>13/02/2020</a:t>
            </a:fld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8DF40-D7C3-420A-9639-8FA2F4E94696}" type="slidenum">
              <a:rPr lang="nl-BE" smtClean="0"/>
              <a:pPr/>
              <a:t>‹nr.›</a:t>
            </a:fld>
            <a:endParaRPr lang="nl-B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E9BC-7DF9-473C-85B2-5A8053205874}" type="datetimeFigureOut">
              <a:rPr lang="nl-BE" smtClean="0"/>
              <a:pPr/>
              <a:t>13/02/2020</a:t>
            </a:fld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E8DF40-D7C3-420A-9639-8FA2F4E9469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34E9BC-7DF9-473C-85B2-5A8053205874}" type="datetimeFigureOut">
              <a:rPr lang="nl-BE" smtClean="0"/>
              <a:pPr/>
              <a:t>13/02/2020</a:t>
            </a:fld>
            <a:endParaRPr lang="nl-BE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E8DF40-D7C3-420A-9639-8FA2F4E94696}" type="slidenum">
              <a:rPr lang="nl-BE" smtClean="0"/>
              <a:pPr/>
              <a:t>‹nr.›</a:t>
            </a:fld>
            <a:endParaRPr lang="nl-BE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nl-BE" b="1" dirty="0">
                <a:solidFill>
                  <a:schemeClr val="tx1"/>
                </a:solidFill>
              </a:rPr>
              <a:t>Algemene</a:t>
            </a:r>
            <a:r>
              <a:rPr lang="nl-BE" dirty="0">
                <a:solidFill>
                  <a:schemeClr val="tx1"/>
                </a:solidFill>
              </a:rPr>
              <a:t> </a:t>
            </a:r>
            <a:r>
              <a:rPr lang="nl-BE" b="1" dirty="0">
                <a:solidFill>
                  <a:schemeClr val="tx1"/>
                </a:solidFill>
              </a:rPr>
              <a:t>vergadering KBDB</a:t>
            </a:r>
            <a:br>
              <a:rPr lang="nl-BE" b="1" dirty="0">
                <a:solidFill>
                  <a:schemeClr val="tx1"/>
                </a:solidFill>
              </a:rPr>
            </a:br>
            <a:r>
              <a:rPr lang="nl-BE" b="1" dirty="0">
                <a:solidFill>
                  <a:schemeClr val="tx1"/>
                </a:solidFill>
              </a:rPr>
              <a:t>Assemblée Générale RFCB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1368152"/>
          </a:xfrm>
        </p:spPr>
        <p:txBody>
          <a:bodyPr>
            <a:normAutofit/>
          </a:bodyPr>
          <a:lstStyle/>
          <a:p>
            <a:pPr algn="ctr"/>
            <a:r>
              <a:rPr lang="nl-BE" sz="6600" b="1" dirty="0"/>
              <a:t>    14/02/2020</a:t>
            </a:r>
          </a:p>
        </p:txBody>
      </p:sp>
      <p:pic>
        <p:nvPicPr>
          <p:cNvPr id="10" name="Image 9" descr="logokbdb_zondertekst_kbdbnat_kl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7021"/>
          <a:stretch/>
        </p:blipFill>
        <p:spPr bwMode="auto">
          <a:xfrm>
            <a:off x="3779912" y="4293096"/>
            <a:ext cx="1584523" cy="21050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Algemene vergadering KBDB </a:t>
            </a:r>
            <a:br>
              <a:rPr lang="nl-B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Assemblée Générale RFCB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BE" sz="2200" b="1" dirty="0"/>
          </a:p>
          <a:p>
            <a:r>
              <a:rPr lang="fr-BE" sz="2200" b="1" dirty="0"/>
              <a:t>7. </a:t>
            </a:r>
            <a:r>
              <a:rPr lang="fr-BE" sz="2200" b="1" dirty="0" err="1"/>
              <a:t>Onderzoek</a:t>
            </a:r>
            <a:r>
              <a:rPr lang="fr-BE" sz="2200" b="1" dirty="0"/>
              <a:t> van de </a:t>
            </a:r>
            <a:r>
              <a:rPr lang="fr-BE" sz="2200" b="1" dirty="0" err="1"/>
              <a:t>verslagen</a:t>
            </a:r>
            <a:r>
              <a:rPr lang="fr-BE" sz="2200" b="1" dirty="0"/>
              <a:t> :</a:t>
            </a:r>
          </a:p>
          <a:p>
            <a:pPr marL="268288" indent="0">
              <a:buNone/>
            </a:pPr>
            <a:r>
              <a:rPr lang="fr-BE" sz="2200" b="1" dirty="0"/>
              <a:t>nationale </a:t>
            </a:r>
            <a:r>
              <a:rPr lang="fr-BE" sz="2200" b="1" dirty="0" err="1"/>
              <a:t>raad</a:t>
            </a:r>
            <a:r>
              <a:rPr lang="fr-BE" sz="2200" b="1" dirty="0"/>
              <a:t> van </a:t>
            </a:r>
            <a:r>
              <a:rPr lang="fr-BE" sz="2200" b="1" dirty="0" err="1"/>
              <a:t>beheer</a:t>
            </a:r>
            <a:r>
              <a:rPr lang="fr-BE" sz="2200" b="1" dirty="0"/>
              <a:t> en </a:t>
            </a:r>
            <a:r>
              <a:rPr lang="fr-BE" sz="2200" b="1" dirty="0" err="1"/>
              <a:t>bestuur</a:t>
            </a:r>
            <a:r>
              <a:rPr lang="fr-BE" sz="2200" b="1" dirty="0"/>
              <a:t>, </a:t>
            </a:r>
            <a:r>
              <a:rPr lang="fr-BE" sz="2200" b="1" dirty="0" err="1"/>
              <a:t>financieel</a:t>
            </a:r>
            <a:r>
              <a:rPr lang="fr-BE" sz="2200" b="1" dirty="0"/>
              <a:t> en     </a:t>
            </a:r>
            <a:r>
              <a:rPr lang="fr-BE" sz="2200" b="1" dirty="0" err="1"/>
              <a:t>censoren</a:t>
            </a:r>
            <a:endParaRPr lang="fr-BE" sz="2200" b="1" dirty="0"/>
          </a:p>
          <a:p>
            <a:pPr marL="0" indent="0">
              <a:buNone/>
            </a:pPr>
            <a:r>
              <a:rPr lang="fr-BE" sz="2200" b="1" dirty="0"/>
              <a:t>   </a:t>
            </a:r>
          </a:p>
          <a:p>
            <a:r>
              <a:rPr lang="fr-BE" sz="2200" b="1" dirty="0"/>
              <a:t>7. Examen des rapports :</a:t>
            </a:r>
          </a:p>
          <a:p>
            <a:pPr marL="261938" indent="0">
              <a:buNone/>
            </a:pPr>
            <a:r>
              <a:rPr lang="fr-BE" sz="2200" b="1" dirty="0"/>
              <a:t>Conseil d’Administration et de Gestion National, financier et censeurs</a:t>
            </a:r>
          </a:p>
        </p:txBody>
      </p:sp>
    </p:spTree>
    <p:extLst>
      <p:ext uri="{BB962C8B-B14F-4D97-AF65-F5344CB8AC3E}">
        <p14:creationId xmlns:p14="http://schemas.microsoft.com/office/powerpoint/2010/main" val="2492589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Algemene vergadering KBDB </a:t>
            </a:r>
            <a:br>
              <a:rPr lang="nl-B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Assemblée Générale RFCB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1737"/>
            <a:ext cx="8229600" cy="4137323"/>
          </a:xfrm>
        </p:spPr>
        <p:txBody>
          <a:bodyPr>
            <a:normAutofit/>
          </a:bodyPr>
          <a:lstStyle/>
          <a:p>
            <a:pPr lvl="0"/>
            <a:r>
              <a:rPr lang="nl-NL" sz="2200" b="1" dirty="0"/>
              <a:t>8. Goedkeuring van de beslissingen genomen door de algemene vergaderingen van de PE/SPE</a:t>
            </a:r>
          </a:p>
          <a:p>
            <a:pPr marL="0" lvl="0" indent="0">
              <a:buNone/>
            </a:pPr>
            <a:endParaRPr lang="nl-NL" sz="2200" b="1" dirty="0"/>
          </a:p>
          <a:p>
            <a:pPr marL="0" lvl="0" indent="0">
              <a:buNone/>
            </a:pPr>
            <a:endParaRPr lang="nl-NL" sz="2200" b="1" dirty="0"/>
          </a:p>
          <a:p>
            <a:pPr lvl="0"/>
            <a:r>
              <a:rPr lang="nl-NL" sz="2200" b="1" dirty="0"/>
              <a:t>8. </a:t>
            </a:r>
            <a:r>
              <a:rPr lang="fr-FR" sz="2200" b="1" dirty="0"/>
              <a:t>Approbation des décisions prises lors des Assemblées   Générales au sein des EP/EPR  </a:t>
            </a:r>
            <a:endParaRPr lang="fr-BE" sz="2200" dirty="0"/>
          </a:p>
        </p:txBody>
      </p:sp>
    </p:spTree>
    <p:extLst>
      <p:ext uri="{BB962C8B-B14F-4D97-AF65-F5344CB8AC3E}">
        <p14:creationId xmlns:p14="http://schemas.microsoft.com/office/powerpoint/2010/main" val="1756110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Algemene vergadering KBDB </a:t>
            </a:r>
            <a:br>
              <a:rPr lang="nl-B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Assemblée Générale RFCB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1737"/>
            <a:ext cx="8229600" cy="4137323"/>
          </a:xfrm>
        </p:spPr>
        <p:txBody>
          <a:bodyPr>
            <a:normAutofit/>
          </a:bodyPr>
          <a:lstStyle/>
          <a:p>
            <a:r>
              <a:rPr lang="nl-NL" sz="2200" b="1" dirty="0"/>
              <a:t>9. </a:t>
            </a:r>
            <a:r>
              <a:rPr lang="nl-BE" b="1" dirty="0"/>
              <a:t>Mededeling van het resultaat van het op basis van art. 35 van de Statuten geformuleerde verzoek m.b.t. de PE Vlaams-Brabant en gevolg verleend door de NRBB </a:t>
            </a:r>
          </a:p>
          <a:p>
            <a:pPr marL="0" lvl="0" indent="0">
              <a:buNone/>
            </a:pPr>
            <a:endParaRPr lang="nl-NL" sz="2200" b="1" dirty="0"/>
          </a:p>
          <a:p>
            <a:r>
              <a:rPr lang="nl-NL" sz="2200" b="1" dirty="0"/>
              <a:t>9. </a:t>
            </a:r>
            <a:r>
              <a:rPr lang="fr-FR" b="1" dirty="0"/>
              <a:t>Communication du résultat de la demande posée sur base de l’art. 35 des Statuts ayant trait à l’EP du Brabant flamand et suite apportée par le CAGN </a:t>
            </a:r>
            <a:endParaRPr lang="nl-BE" b="1" dirty="0"/>
          </a:p>
          <a:p>
            <a:pPr lvl="0"/>
            <a:endParaRPr lang="fr-BE" sz="2200" dirty="0"/>
          </a:p>
        </p:txBody>
      </p:sp>
    </p:spTree>
    <p:extLst>
      <p:ext uri="{BB962C8B-B14F-4D97-AF65-F5344CB8AC3E}">
        <p14:creationId xmlns:p14="http://schemas.microsoft.com/office/powerpoint/2010/main" val="2716550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Algemene vergadering KBDB </a:t>
            </a:r>
            <a:br>
              <a:rPr lang="nl-B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Assemblée Générale RFCB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1737"/>
            <a:ext cx="8229600" cy="4137323"/>
          </a:xfrm>
        </p:spPr>
        <p:txBody>
          <a:bodyPr>
            <a:normAutofit/>
          </a:bodyPr>
          <a:lstStyle/>
          <a:p>
            <a:r>
              <a:rPr lang="nl-NL" sz="2200" b="1" dirty="0"/>
              <a:t>10. AUDIT</a:t>
            </a:r>
          </a:p>
          <a:p>
            <a:pPr marL="0" indent="0">
              <a:buNone/>
            </a:pPr>
            <a:r>
              <a:rPr lang="nl-NL" sz="2200" b="1" dirty="0"/>
              <a:t> </a:t>
            </a:r>
            <a:endParaRPr lang="fr-BE" sz="2200" dirty="0"/>
          </a:p>
        </p:txBody>
      </p:sp>
      <p:pic>
        <p:nvPicPr>
          <p:cNvPr id="4" name="Image 1">
            <a:extLst>
              <a:ext uri="{FF2B5EF4-FFF2-40B4-BE49-F238E27FC236}">
                <a16:creationId xmlns:a16="http://schemas.microsoft.com/office/drawing/2014/main" id="{188C1F08-8FF8-4E0C-8878-C203311177B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78160" y="2308634"/>
            <a:ext cx="4597896" cy="364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310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Algemene vergadering KBDB </a:t>
            </a:r>
            <a:br>
              <a:rPr lang="nl-B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Assemblée Générale RFCB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fr-BE" sz="2200" b="1" dirty="0"/>
              <a:t>11. </a:t>
            </a:r>
            <a:r>
              <a:rPr lang="nl-NL" sz="2200" b="1" dirty="0"/>
              <a:t>Voorstel tot uitsluiting en aanvraag tot opheffing van uitsluiting en tot het verlenen van eerherstel</a:t>
            </a:r>
          </a:p>
          <a:p>
            <a:pPr marL="0" lvl="0" indent="0">
              <a:buNone/>
            </a:pPr>
            <a:r>
              <a:rPr lang="nl-NL" sz="2200" b="1" dirty="0"/>
              <a:t>    </a:t>
            </a:r>
            <a:r>
              <a:rPr lang="nl-NL" sz="2200" dirty="0"/>
              <a:t>Nihil</a:t>
            </a:r>
          </a:p>
          <a:p>
            <a:endParaRPr lang="nl-NL" sz="2200" b="1" dirty="0"/>
          </a:p>
          <a:p>
            <a:endParaRPr lang="nl-NL" sz="2200" b="1" dirty="0"/>
          </a:p>
          <a:p>
            <a:r>
              <a:rPr lang="fr-FR" sz="2200" b="1" dirty="0"/>
              <a:t>11. Proposition d’exclusion et demande de levée d’exclusion et de réhabilitation</a:t>
            </a:r>
          </a:p>
          <a:p>
            <a:pPr marL="0" indent="0">
              <a:buNone/>
            </a:pPr>
            <a:r>
              <a:rPr lang="fr-FR" sz="2200" b="1" dirty="0"/>
              <a:t>    </a:t>
            </a:r>
            <a:r>
              <a:rPr lang="fr-FR" sz="2200" dirty="0"/>
              <a:t>Nihil </a:t>
            </a:r>
            <a:endParaRPr lang="nl-NL" sz="2200" dirty="0"/>
          </a:p>
          <a:p>
            <a:pPr marL="393192" lvl="1" indent="0">
              <a:buNone/>
            </a:pPr>
            <a:r>
              <a:rPr lang="nl-NL" sz="2200" dirty="0"/>
              <a:t>  </a:t>
            </a:r>
            <a:endParaRPr lang="fr-BE" sz="2200" dirty="0"/>
          </a:p>
          <a:p>
            <a:pPr lvl="1"/>
            <a:endParaRPr lang="nl-BE" sz="1200" b="1" dirty="0"/>
          </a:p>
          <a:p>
            <a:pPr lvl="1"/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7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Algemene vergadering KBDB </a:t>
            </a:r>
            <a:br>
              <a:rPr lang="nl-B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Assemblée Générale RFCB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6589"/>
            <a:ext cx="8507288" cy="4137323"/>
          </a:xfrm>
        </p:spPr>
        <p:txBody>
          <a:bodyPr>
            <a:normAutofit fontScale="40000" lnSpcReduction="20000"/>
          </a:bodyPr>
          <a:lstStyle/>
          <a:p>
            <a:r>
              <a:rPr lang="fr-BE" sz="4000" b="1" dirty="0"/>
              <a:t>12. </a:t>
            </a:r>
            <a:r>
              <a:rPr lang="nl-NL" sz="4000" b="1" dirty="0"/>
              <a:t>BENOEMINGEN / ONTSLAG  </a:t>
            </a:r>
          </a:p>
          <a:p>
            <a:pPr marL="0" indent="0">
              <a:buNone/>
            </a:pPr>
            <a:r>
              <a:rPr lang="nl-NL" sz="4000" b="1" dirty="0"/>
              <a:t>      </a:t>
            </a:r>
            <a:r>
              <a:rPr lang="nl-BE" sz="3500" b="1" dirty="0"/>
              <a:t>a)   Nationale en/of provinciale mandaten</a:t>
            </a:r>
            <a:endParaRPr lang="nl-BE" sz="3500" dirty="0"/>
          </a:p>
          <a:p>
            <a:pPr marL="0" lvl="0" indent="0">
              <a:buNone/>
            </a:pPr>
            <a:r>
              <a:rPr lang="nl-BE" sz="2800" dirty="0"/>
              <a:t>        *De heer Bruno RENAUX  wordt als ontslagnemend beschouwd in overeenstemming met art. 25 van de Statuten (SPE – sector 3 Lux)</a:t>
            </a:r>
          </a:p>
          <a:p>
            <a:pPr marL="0" lvl="0" indent="0">
              <a:buNone/>
            </a:pPr>
            <a:r>
              <a:rPr lang="nl-BE" sz="2800" dirty="0"/>
              <a:t>        *Ontslag van de heer Thierry DEFRENE uit zijn provinciaal en nationaal mandaat (SPE- sector 2 Namen)</a:t>
            </a:r>
          </a:p>
          <a:p>
            <a:pPr marL="0" indent="0">
              <a:buNone/>
            </a:pPr>
            <a:r>
              <a:rPr lang="nl-BE" sz="3000" dirty="0"/>
              <a:t>        *Benoeming lid nationaal sportcomité</a:t>
            </a:r>
          </a:p>
          <a:p>
            <a:pPr marL="0" indent="0">
              <a:buNone/>
            </a:pPr>
            <a:r>
              <a:rPr lang="nl-NL" sz="3000" dirty="0"/>
              <a:t>         </a:t>
            </a:r>
            <a:r>
              <a:rPr lang="nl-NL" sz="3000" dirty="0">
                <a:sym typeface="Wingdings" panose="05000000000000000000" pitchFamily="2" charset="2"/>
              </a:rPr>
              <a:t> </a:t>
            </a:r>
            <a:r>
              <a:rPr lang="nl-NL" sz="3000" dirty="0"/>
              <a:t>de heer Daniel CLEMENT ter vervanging van de heer Thierry DEFRENE (SPE – sector 2 Namen)</a:t>
            </a:r>
            <a:endParaRPr lang="nl-BE" sz="3000" dirty="0"/>
          </a:p>
          <a:p>
            <a:pPr marL="0" lvl="0" indent="0">
              <a:buNone/>
            </a:pPr>
            <a:r>
              <a:rPr lang="nl-BE" sz="2800" dirty="0"/>
              <a:t>         *Benoeming lid nationale promotiecommissie  </a:t>
            </a:r>
          </a:p>
          <a:p>
            <a:pPr marL="0" indent="0">
              <a:buNone/>
            </a:pPr>
            <a:r>
              <a:rPr lang="nl-NL" sz="2800" dirty="0"/>
              <a:t>         </a:t>
            </a:r>
            <a:r>
              <a:rPr lang="nl-NL" sz="2800" dirty="0">
                <a:sym typeface="Wingdings" panose="05000000000000000000" pitchFamily="2" charset="2"/>
              </a:rPr>
              <a:t></a:t>
            </a:r>
            <a:r>
              <a:rPr lang="nl-NL" sz="2800" dirty="0"/>
              <a:t>mevrouw Francine LAGOT ter vervanging van de heer Daniel CLEMENT (SPE Luik-Namen-Lux.) </a:t>
            </a:r>
            <a:endParaRPr lang="nl-BE" sz="2800" dirty="0"/>
          </a:p>
          <a:p>
            <a:pPr marL="0" indent="0">
              <a:buNone/>
            </a:pPr>
            <a:r>
              <a:rPr lang="nl-NL" sz="2800" dirty="0"/>
              <a:t>         *Benoeming van de heer Eddy CLAESKENS ter vervanging van de heer Gerd SCHOTSMANS (PE Vlaams-Brabant)</a:t>
            </a:r>
          </a:p>
          <a:p>
            <a:endParaRPr lang="nl-BE" dirty="0"/>
          </a:p>
          <a:p>
            <a:r>
              <a:rPr lang="fr-BE" sz="4000" b="1" dirty="0"/>
              <a:t>12. </a:t>
            </a:r>
            <a:r>
              <a:rPr lang="nl-NL" sz="4000" b="1" dirty="0"/>
              <a:t>NOMINATIONS / DEMISSION </a:t>
            </a:r>
          </a:p>
          <a:p>
            <a:pPr marL="0" indent="0">
              <a:buNone/>
            </a:pPr>
            <a:r>
              <a:rPr lang="fr-FR" sz="3500" b="1" dirty="0"/>
              <a:t>       a) Mandats nationaux et/ou provinciaux </a:t>
            </a:r>
            <a:endParaRPr lang="nl-NL" sz="3500" b="1" dirty="0"/>
          </a:p>
          <a:p>
            <a:pPr marL="0" lvl="0" indent="0">
              <a:buNone/>
            </a:pPr>
            <a:r>
              <a:rPr lang="fr-FR" sz="2800" dirty="0"/>
              <a:t>        *Monsieur Bruno RENAUX est porté démissionnaire conformément à l’art. 25 des Statuts (EPR – secteur 3 du Luxembourg)</a:t>
            </a:r>
            <a:endParaRPr lang="nl-BE" sz="2800" dirty="0"/>
          </a:p>
          <a:p>
            <a:pPr marL="0" lvl="0" indent="0">
              <a:buNone/>
            </a:pPr>
            <a:r>
              <a:rPr lang="fr-FR" sz="2800" dirty="0"/>
              <a:t>        *Démission de monsieur Thierry DEFRENE de son mandat provincial et national (EPR – secteur 2 Namur)</a:t>
            </a:r>
            <a:endParaRPr lang="nl-BE" sz="2800" dirty="0"/>
          </a:p>
          <a:p>
            <a:pPr marL="0" indent="0">
              <a:buNone/>
            </a:pPr>
            <a:r>
              <a:rPr lang="fr-FR" sz="3000" dirty="0"/>
              <a:t>       *Nomination du membre du Comité Sportif National :</a:t>
            </a:r>
            <a:endParaRPr lang="nl-BE" sz="3000" dirty="0"/>
          </a:p>
          <a:p>
            <a:pPr marL="0" indent="0">
              <a:buNone/>
            </a:pPr>
            <a:r>
              <a:rPr lang="fr-FR" sz="3000" dirty="0"/>
              <a:t>       </a:t>
            </a:r>
            <a:r>
              <a:rPr lang="fr-FR" sz="3000" dirty="0">
                <a:sym typeface="Wingdings" panose="05000000000000000000" pitchFamily="2" charset="2"/>
              </a:rPr>
              <a:t></a:t>
            </a:r>
            <a:r>
              <a:rPr lang="fr-FR" sz="3000" dirty="0"/>
              <a:t>monsieur Daniel CLEMENT en remplacement de monsieur Thierry DEFRENE (EPR secteur 2 – Namur)</a:t>
            </a:r>
            <a:endParaRPr lang="nl-BE" sz="2800" dirty="0"/>
          </a:p>
          <a:p>
            <a:pPr marL="0" lvl="0" indent="0">
              <a:buNone/>
            </a:pPr>
            <a:r>
              <a:rPr lang="fr-FR" sz="2800" dirty="0"/>
              <a:t>        *Nomination du membre de la Commission de Promotion Nationale :</a:t>
            </a:r>
            <a:endParaRPr lang="nl-BE" sz="2800" dirty="0"/>
          </a:p>
          <a:p>
            <a:pPr marL="0" indent="0">
              <a:buNone/>
            </a:pPr>
            <a:r>
              <a:rPr lang="fr-BE" sz="2800" dirty="0"/>
              <a:t>        </a:t>
            </a:r>
            <a:r>
              <a:rPr lang="fr-BE" sz="2800" dirty="0">
                <a:sym typeface="Wingdings" panose="05000000000000000000" pitchFamily="2" charset="2"/>
              </a:rPr>
              <a:t></a:t>
            </a:r>
            <a:r>
              <a:rPr lang="fr-BE" sz="2800" dirty="0"/>
              <a:t>madame Francine LAGEOT en remplacement de monsieur Daniel CLEMENT (EPR Liège-Namur-Luxembourg)</a:t>
            </a:r>
            <a:endParaRPr lang="nl-BE" sz="2800" dirty="0"/>
          </a:p>
          <a:p>
            <a:pPr marL="0" lvl="0" indent="0">
              <a:buNone/>
            </a:pPr>
            <a:r>
              <a:rPr lang="fr-FR" sz="2800" dirty="0"/>
              <a:t>        *Nomination de monsieur Eddy CLAESKENS en remplacement de monsieur Gerd SCHOTSMANS (EP Brabant flamand)</a:t>
            </a:r>
            <a:endParaRPr lang="nl-BE" sz="2800" dirty="0"/>
          </a:p>
          <a:p>
            <a:pPr marL="0" indent="0">
              <a:buNone/>
            </a:pPr>
            <a:r>
              <a:rPr lang="nl-NL" sz="2400" b="1" dirty="0"/>
              <a:t> </a:t>
            </a:r>
          </a:p>
          <a:p>
            <a:endParaRPr lang="nl-NL" sz="2200" b="1" dirty="0"/>
          </a:p>
          <a:p>
            <a:pPr lvl="1"/>
            <a:endParaRPr lang="nl-BE" sz="1200" b="1" dirty="0"/>
          </a:p>
          <a:p>
            <a:pPr lvl="1"/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191994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Algemene vergadering KBDB </a:t>
            </a:r>
            <a:br>
              <a:rPr lang="nl-B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Assemblée Générale RFCB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6589"/>
            <a:ext cx="8507288" cy="4137323"/>
          </a:xfrm>
        </p:spPr>
        <p:txBody>
          <a:bodyPr>
            <a:normAutofit/>
          </a:bodyPr>
          <a:lstStyle/>
          <a:p>
            <a:r>
              <a:rPr lang="fr-BE" sz="1700" b="1" dirty="0"/>
              <a:t>12. </a:t>
            </a:r>
            <a:r>
              <a:rPr lang="nl-NL" sz="1700" b="1" dirty="0"/>
              <a:t>BENOEMINGEN / ONTSLAG  </a:t>
            </a:r>
          </a:p>
          <a:p>
            <a:pPr marL="0" lvl="0" indent="0">
              <a:buNone/>
            </a:pPr>
            <a:r>
              <a:rPr lang="nl-BE" sz="1400" b="1" dirty="0"/>
              <a:t>      b) Verdienstelijk lid</a:t>
            </a:r>
            <a:endParaRPr lang="nl-BE" sz="1400" dirty="0"/>
          </a:p>
          <a:p>
            <a:pPr marL="0" lvl="0" indent="0">
              <a:buNone/>
            </a:pPr>
            <a:r>
              <a:rPr lang="nl-BE" sz="1200" dirty="0"/>
              <a:t>       Aanvraag PE Oost-Vlaanderen om de titel van verdienstelijk lid toe te kennen aan de heer Mark DE BACKER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r>
              <a:rPr lang="fr-BE" sz="1600" b="1" dirty="0"/>
              <a:t>12. </a:t>
            </a:r>
            <a:r>
              <a:rPr lang="nl-NL" sz="1600" b="1" dirty="0"/>
              <a:t>NOMINATIONS / DEMISSION </a:t>
            </a:r>
          </a:p>
          <a:p>
            <a:pPr marL="0" lvl="0" indent="0">
              <a:buNone/>
            </a:pPr>
            <a:r>
              <a:rPr lang="fr-FR" sz="1400" b="1" dirty="0"/>
              <a:t>      b) Membre émérite </a:t>
            </a:r>
            <a:r>
              <a:rPr lang="nl-BE" sz="1400" b="1" dirty="0"/>
              <a:t> </a:t>
            </a:r>
          </a:p>
          <a:p>
            <a:pPr marL="0" lvl="0" indent="0">
              <a:buNone/>
            </a:pPr>
            <a:r>
              <a:rPr lang="nl-BE" sz="1600" b="1" dirty="0"/>
              <a:t>      </a:t>
            </a:r>
            <a:r>
              <a:rPr lang="fr-FR" sz="1200" dirty="0"/>
              <a:t>Demande de l’EP de Flandre orientale d’octroyer le titre de membre émérite à Monsieur Mark DE BACKER  </a:t>
            </a:r>
            <a:endParaRPr lang="nl-BE" sz="1200" dirty="0"/>
          </a:p>
          <a:p>
            <a:pPr lvl="1"/>
            <a:endParaRPr lang="nl-BE" sz="1100" b="1" dirty="0"/>
          </a:p>
          <a:p>
            <a:pPr lvl="1"/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108603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Algemene vergadering KBDB </a:t>
            </a:r>
            <a:br>
              <a:rPr lang="nl-B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Assemblée Générale RFCB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200" b="1" dirty="0"/>
          </a:p>
          <a:p>
            <a:pPr marL="0" indent="0">
              <a:buNone/>
            </a:pPr>
            <a:endParaRPr lang="fr-BE" sz="2200" dirty="0"/>
          </a:p>
          <a:p>
            <a:endParaRPr lang="nl-NL" sz="2200" dirty="0"/>
          </a:p>
          <a:p>
            <a:pPr marL="393192" lvl="1" indent="0">
              <a:buNone/>
            </a:pPr>
            <a:r>
              <a:rPr lang="nl-NL" sz="2200" dirty="0"/>
              <a:t>  </a:t>
            </a:r>
            <a:endParaRPr lang="fr-BE" sz="2200" dirty="0"/>
          </a:p>
          <a:p>
            <a:pPr lvl="1"/>
            <a:endParaRPr lang="nl-BE" sz="1200" b="1" dirty="0"/>
          </a:p>
          <a:p>
            <a:pPr lvl="1"/>
            <a:endParaRPr lang="nl-BE" sz="1200" dirty="0"/>
          </a:p>
        </p:txBody>
      </p:sp>
      <p:sp>
        <p:nvSpPr>
          <p:cNvPr id="4" name="Rectangle 3"/>
          <p:cNvSpPr/>
          <p:nvPr/>
        </p:nvSpPr>
        <p:spPr>
          <a:xfrm>
            <a:off x="179512" y="332656"/>
            <a:ext cx="8856984" cy="674030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endParaRPr lang="nl-NL" b="1" dirty="0"/>
          </a:p>
          <a:p>
            <a:r>
              <a:rPr lang="nl-NL" b="1" dirty="0"/>
              <a:t>13. Voorstellen tot wijzigingen aan de    reglementen:</a:t>
            </a:r>
          </a:p>
          <a:p>
            <a:r>
              <a:rPr lang="nl-BE" b="1" dirty="0"/>
              <a:t>a) Nationaal Sportreglement </a:t>
            </a:r>
            <a:endParaRPr lang="nl-BE" dirty="0"/>
          </a:p>
          <a:p>
            <a:r>
              <a:rPr lang="nl-NL" dirty="0"/>
              <a:t>Art. 12§3, 8§3, 10§2 &amp; 3, 101§1, 103§1, </a:t>
            </a:r>
          </a:p>
          <a:p>
            <a:r>
              <a:rPr lang="nl-NL" dirty="0"/>
              <a:t>78 &amp; 79 </a:t>
            </a:r>
            <a:endParaRPr lang="nl-BE" dirty="0"/>
          </a:p>
          <a:p>
            <a:r>
              <a:rPr lang="nl-BE" b="1" dirty="0"/>
              <a:t>b) Dopingreglement 	</a:t>
            </a:r>
          </a:p>
          <a:p>
            <a:pPr lvl="0"/>
            <a:r>
              <a:rPr lang="nl-NL" b="1" dirty="0"/>
              <a:t>c) Huishoudelijk Reglement </a:t>
            </a:r>
          </a:p>
          <a:p>
            <a:pPr lvl="0"/>
            <a:r>
              <a:rPr lang="nl-NL" dirty="0"/>
              <a:t>Art. 19</a:t>
            </a:r>
          </a:p>
          <a:p>
            <a:pPr lvl="0"/>
            <a:r>
              <a:rPr lang="nl-NL" b="1" dirty="0"/>
              <a:t>D) Plichtenleer van de KBDB-mand.</a:t>
            </a:r>
          </a:p>
          <a:p>
            <a:pPr lvl="0"/>
            <a:r>
              <a:rPr lang="nl-NL" dirty="0"/>
              <a:t>Art. 4-2 </a:t>
            </a:r>
          </a:p>
          <a:p>
            <a:pPr lvl="0"/>
            <a:endParaRPr lang="nl-NL" b="1" dirty="0"/>
          </a:p>
          <a:p>
            <a:pPr lvl="0"/>
            <a:endParaRPr lang="nl-NL" b="1" dirty="0"/>
          </a:p>
          <a:p>
            <a:pPr lvl="0"/>
            <a:endParaRPr lang="nl-NL" b="1" dirty="0"/>
          </a:p>
          <a:p>
            <a:pPr lvl="0"/>
            <a:endParaRPr lang="nl-NL" b="1" dirty="0"/>
          </a:p>
          <a:p>
            <a:pPr lvl="0"/>
            <a:endParaRPr lang="nl-NL" b="1" dirty="0"/>
          </a:p>
          <a:p>
            <a:pPr lvl="0"/>
            <a:endParaRPr lang="nl-NL" b="1" dirty="0"/>
          </a:p>
          <a:p>
            <a:pPr lvl="0"/>
            <a:endParaRPr lang="nl-NL" b="1" dirty="0"/>
          </a:p>
          <a:p>
            <a:pPr marL="174625" lvl="0" indent="0">
              <a:buNone/>
            </a:pPr>
            <a:endParaRPr lang="fr-FR" b="1" dirty="0"/>
          </a:p>
          <a:p>
            <a:pPr marL="174625" lvl="0" indent="0">
              <a:buNone/>
            </a:pPr>
            <a:endParaRPr lang="fr-FR" b="1" dirty="0"/>
          </a:p>
          <a:p>
            <a:pPr marL="174625" lvl="0" indent="0">
              <a:buNone/>
            </a:pPr>
            <a:endParaRPr lang="fr-FR" b="1" dirty="0"/>
          </a:p>
          <a:p>
            <a:pPr marL="174625" lvl="0" indent="0">
              <a:buNone/>
            </a:pPr>
            <a:endParaRPr lang="fr-FR" b="1" dirty="0"/>
          </a:p>
          <a:p>
            <a:pPr marL="174625" lvl="0" indent="0">
              <a:buNone/>
            </a:pPr>
            <a:endParaRPr lang="fr-FR" b="1" dirty="0"/>
          </a:p>
          <a:p>
            <a:pPr marL="174625" lvl="0" indent="0">
              <a:buNone/>
            </a:pPr>
            <a:endParaRPr lang="fr-FR" b="1" dirty="0"/>
          </a:p>
          <a:p>
            <a:pPr marL="174625" lvl="0" indent="0">
              <a:buNone/>
            </a:pPr>
            <a:endParaRPr lang="fr-FR" b="1" dirty="0"/>
          </a:p>
          <a:p>
            <a:pPr marL="174625" lvl="0" indent="0">
              <a:buNone/>
            </a:pPr>
            <a:r>
              <a:rPr lang="fr-FR" b="1" dirty="0"/>
              <a:t>13. Propositions de modifications   aux Règlements</a:t>
            </a:r>
            <a:r>
              <a:rPr lang="fr-FR" dirty="0"/>
              <a:t> :</a:t>
            </a:r>
            <a:r>
              <a:rPr lang="fr-FR" b="1" dirty="0"/>
              <a:t>   </a:t>
            </a:r>
          </a:p>
          <a:p>
            <a:r>
              <a:rPr lang="fr-FR" b="1" dirty="0"/>
              <a:t>   a) </a:t>
            </a:r>
            <a:r>
              <a:rPr lang="fr-BE" b="1" dirty="0"/>
              <a:t>Règlement Sportif National </a:t>
            </a:r>
            <a:endParaRPr lang="nl-BE" dirty="0"/>
          </a:p>
          <a:p>
            <a:pPr lvl="1"/>
            <a:r>
              <a:rPr lang="nl-NL" dirty="0"/>
              <a:t>Art. 12§3, 8§3, 10§2 &amp; 3, 101§1, 103§1, </a:t>
            </a:r>
          </a:p>
          <a:p>
            <a:pPr lvl="1"/>
            <a:r>
              <a:rPr lang="nl-NL" dirty="0"/>
              <a:t>78 &amp; 79 </a:t>
            </a:r>
          </a:p>
          <a:p>
            <a:r>
              <a:rPr lang="fr-FR" b="1" dirty="0"/>
              <a:t>   b) </a:t>
            </a:r>
            <a:r>
              <a:rPr lang="fr-BE" b="1" dirty="0"/>
              <a:t>Règlement Doping </a:t>
            </a:r>
            <a:endParaRPr lang="nl-BE" dirty="0"/>
          </a:p>
          <a:p>
            <a:r>
              <a:rPr lang="nl-BE" b="1" dirty="0"/>
              <a:t>   c) </a:t>
            </a:r>
            <a:r>
              <a:rPr lang="nl-BE" b="1" dirty="0" err="1"/>
              <a:t>Règlement</a:t>
            </a:r>
            <a:r>
              <a:rPr lang="nl-BE" b="1" dirty="0"/>
              <a:t> </a:t>
            </a:r>
            <a:r>
              <a:rPr lang="nl-BE" b="1" dirty="0" err="1"/>
              <a:t>d’Ordre</a:t>
            </a:r>
            <a:r>
              <a:rPr lang="nl-BE" b="1" dirty="0"/>
              <a:t> Intérieur</a:t>
            </a:r>
          </a:p>
          <a:p>
            <a:r>
              <a:rPr lang="nl-BE" dirty="0"/>
              <a:t>       Art. 19 </a:t>
            </a:r>
          </a:p>
          <a:p>
            <a:r>
              <a:rPr lang="nl-BE" b="1" dirty="0"/>
              <a:t>   d) Code </a:t>
            </a:r>
            <a:r>
              <a:rPr lang="nl-BE" b="1" dirty="0" err="1"/>
              <a:t>Colombophile</a:t>
            </a:r>
            <a:r>
              <a:rPr lang="nl-BE" b="1" dirty="0"/>
              <a:t>  </a:t>
            </a:r>
          </a:p>
          <a:p>
            <a:r>
              <a:rPr lang="fr-BE" dirty="0"/>
              <a:t>        Art. 4-2	</a:t>
            </a:r>
          </a:p>
        </p:txBody>
      </p:sp>
    </p:spTree>
    <p:extLst>
      <p:ext uri="{BB962C8B-B14F-4D97-AF65-F5344CB8AC3E}">
        <p14:creationId xmlns:p14="http://schemas.microsoft.com/office/powerpoint/2010/main" val="2756844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rmAutofit fontScale="90000"/>
          </a:bodyPr>
          <a:lstStyle/>
          <a:p>
            <a:pPr algn="ctr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Algemene vergadering KBDB </a:t>
            </a:r>
            <a:br>
              <a:rPr lang="nl-BE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Assemblée Générale RFCB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363272" cy="4353347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fr-BE" sz="6700" b="1" dirty="0"/>
              <a:t>14. </a:t>
            </a:r>
            <a:r>
              <a:rPr lang="fr-BE" sz="5000" b="1" dirty="0"/>
              <a:t>O</a:t>
            </a:r>
            <a:r>
              <a:rPr lang="nl-NL" sz="5100" b="1" dirty="0" err="1"/>
              <a:t>rganisatie</a:t>
            </a:r>
            <a:r>
              <a:rPr lang="nl-NL" sz="5100" b="1" dirty="0"/>
              <a:t> van het komende vluchtseizoen en vaststelling van de criteria van de nationale kampioenschappen </a:t>
            </a:r>
            <a:endParaRPr lang="nl-BE" sz="5100" dirty="0"/>
          </a:p>
          <a:p>
            <a:pPr marL="0" indent="0">
              <a:buNone/>
            </a:pPr>
            <a:r>
              <a:rPr lang="nl-NL" sz="5100" dirty="0"/>
              <a:t>      </a:t>
            </a:r>
          </a:p>
          <a:p>
            <a:pPr marL="0" indent="0">
              <a:buNone/>
            </a:pPr>
            <a:endParaRPr lang="nl-NL" sz="8400" dirty="0"/>
          </a:p>
          <a:p>
            <a:pPr marL="0" indent="0">
              <a:buNone/>
            </a:pPr>
            <a:endParaRPr lang="nl-NL" sz="8400" dirty="0"/>
          </a:p>
          <a:p>
            <a:pPr marL="0" indent="0">
              <a:buNone/>
            </a:pPr>
            <a:endParaRPr lang="nl-NL" sz="8400" dirty="0"/>
          </a:p>
          <a:p>
            <a:pPr lvl="0"/>
            <a:r>
              <a:rPr lang="nl-NL" sz="6700" b="1" dirty="0"/>
              <a:t>14.</a:t>
            </a:r>
            <a:r>
              <a:rPr lang="nl-NL" sz="4200" b="1" dirty="0"/>
              <a:t> </a:t>
            </a:r>
            <a:r>
              <a:rPr lang="fr-BE" sz="5100" b="1" dirty="0"/>
              <a:t>Organisation de la future saison sportive</a:t>
            </a:r>
            <a:r>
              <a:rPr lang="fr-BE" sz="5100" dirty="0"/>
              <a:t> </a:t>
            </a:r>
            <a:r>
              <a:rPr lang="fr-BE" sz="5100" b="1" dirty="0"/>
              <a:t>et fixation des critères des championnats nationaux</a:t>
            </a:r>
            <a:r>
              <a:rPr lang="fr-BE" sz="5100" dirty="0"/>
              <a:t> </a:t>
            </a:r>
            <a:r>
              <a:rPr lang="fr-BE" sz="5100" b="1" dirty="0"/>
              <a:t> </a:t>
            </a:r>
            <a:endParaRPr lang="nl-BE" sz="5100" dirty="0"/>
          </a:p>
          <a:p>
            <a:pPr marL="0" indent="0">
              <a:buNone/>
            </a:pPr>
            <a:r>
              <a:rPr lang="fr-BE" sz="6400" dirty="0"/>
              <a:t>      </a:t>
            </a:r>
            <a:endParaRPr lang="nl-NL" sz="2200" b="1" dirty="0"/>
          </a:p>
          <a:p>
            <a:pPr marL="0" indent="0">
              <a:buNone/>
            </a:pPr>
            <a:endParaRPr lang="fr-BE" sz="2200" dirty="0"/>
          </a:p>
          <a:p>
            <a:endParaRPr lang="nl-NL" sz="2200" dirty="0"/>
          </a:p>
          <a:p>
            <a:pPr marL="393192" lvl="1" indent="0">
              <a:buNone/>
            </a:pPr>
            <a:r>
              <a:rPr lang="nl-NL" sz="2200" dirty="0"/>
              <a:t>  </a:t>
            </a:r>
            <a:endParaRPr lang="fr-BE" sz="2200" dirty="0"/>
          </a:p>
          <a:p>
            <a:pPr lvl="1"/>
            <a:endParaRPr lang="nl-BE" sz="1200" b="1" dirty="0"/>
          </a:p>
          <a:p>
            <a:pPr lvl="1"/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13804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2A8EB-169E-4C93-B200-55C6DCC0E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3D7ADF-F696-4FE8-9F14-791E0F6571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BE" dirty="0"/>
              <a:t>A/ Kosten opmaak uitslagen &amp; bepaling van de ristorno’s 2020</a:t>
            </a:r>
          </a:p>
          <a:p>
            <a:endParaRPr lang="nl-BE" dirty="0"/>
          </a:p>
          <a:p>
            <a:r>
              <a:rPr lang="nl-BE" dirty="0"/>
              <a:t>B/ Minimale afstanden op de INTERNATIONALE wedvluchten</a:t>
            </a:r>
          </a:p>
          <a:p>
            <a:endParaRPr lang="nl-BE" dirty="0"/>
          </a:p>
          <a:p>
            <a:r>
              <a:rPr lang="nl-BE" dirty="0"/>
              <a:t>C/ Maximum aantal duiven in de aluminiummanden</a:t>
            </a:r>
          </a:p>
          <a:p>
            <a:endParaRPr lang="nl-BE" dirty="0"/>
          </a:p>
          <a:p>
            <a:r>
              <a:rPr lang="nl-BE" dirty="0"/>
              <a:t>D/ Controle van de manueel ingekorfde duiven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BE" dirty="0"/>
              <a:t>(</a:t>
            </a:r>
            <a:r>
              <a:rPr lang="nl-BE" dirty="0" err="1"/>
              <a:t>inter</a:t>
            </a:r>
            <a:r>
              <a:rPr lang="nl-BE" dirty="0"/>
              <a:t>)nationale wedvluchten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BE" dirty="0"/>
              <a:t>Snelheids- en kleine halve-fond       	wedvluchten</a:t>
            </a:r>
          </a:p>
          <a:p>
            <a:endParaRPr lang="nl-BE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0FAC33-BA4D-4051-BED3-6D5D1F55B1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A/ Frais établissement résultats &amp; détermination des ristournes 2020</a:t>
            </a:r>
          </a:p>
          <a:p>
            <a:endParaRPr lang="fr-FR" dirty="0"/>
          </a:p>
          <a:p>
            <a:r>
              <a:rPr lang="fr-FR" dirty="0"/>
              <a:t>B/ Distances minimales concours INTERNATIONAUX</a:t>
            </a:r>
          </a:p>
          <a:p>
            <a:endParaRPr lang="fr-FR" dirty="0"/>
          </a:p>
          <a:p>
            <a:r>
              <a:rPr lang="fr-FR" dirty="0"/>
              <a:t>C/ Nombre maximum de pigeons dans les paniers en aluminium</a:t>
            </a:r>
          </a:p>
          <a:p>
            <a:endParaRPr lang="fr-FR" dirty="0"/>
          </a:p>
          <a:p>
            <a:r>
              <a:rPr lang="fr-FR" dirty="0"/>
              <a:t>D/ Contrôle des pigeons enlogés manuellement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Concours (inter)nationaux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Concours de vitesse et de petit demi-fond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4871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Algemene vergadering KBDB</a:t>
            </a:r>
            <a:br>
              <a:rPr lang="nl-B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Assemblée Générale RFCB</a:t>
            </a:r>
            <a:endParaRPr lang="fr-B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407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BE" sz="1100" u="sng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fr-BE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BUITENGEWONE / EXTRAORDINAIRE</a:t>
            </a:r>
            <a:endParaRPr lang="fr-BE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fr-BE" dirty="0"/>
          </a:p>
          <a:p>
            <a:pPr marL="0" indent="0" algn="just">
              <a:buNone/>
            </a:pPr>
            <a:r>
              <a:rPr lang="fr-BE" sz="2200" b="1" u="sng" dirty="0"/>
              <a:t>Wijzigingen aan de </a:t>
            </a:r>
            <a:r>
              <a:rPr lang="fr-BE" sz="2200" b="1" u="sng" dirty="0" err="1"/>
              <a:t>Statuten</a:t>
            </a:r>
            <a:r>
              <a:rPr lang="fr-BE" sz="2200" b="1" u="sng" dirty="0"/>
              <a:t>  /  Modifications aux Statuts </a:t>
            </a:r>
            <a:r>
              <a:rPr lang="fr-BE" sz="2200" b="1" dirty="0"/>
              <a:t>:</a:t>
            </a:r>
          </a:p>
          <a:p>
            <a:r>
              <a:rPr lang="nl-BE" dirty="0"/>
              <a:t>Art. 15, 22, 26 &amp; 35</a:t>
            </a:r>
          </a:p>
          <a:p>
            <a:r>
              <a:rPr lang="nl-BE" dirty="0"/>
              <a:t>Informatie over art. 34 / Information </a:t>
            </a:r>
            <a:r>
              <a:rPr lang="nl-BE" dirty="0" err="1"/>
              <a:t>sur</a:t>
            </a:r>
            <a:r>
              <a:rPr lang="nl-BE" dirty="0"/>
              <a:t> </a:t>
            </a:r>
            <a:r>
              <a:rPr lang="nl-BE" dirty="0" err="1"/>
              <a:t>l’art</a:t>
            </a:r>
            <a:r>
              <a:rPr lang="nl-BE" dirty="0"/>
              <a:t>. 34</a:t>
            </a:r>
          </a:p>
          <a:p>
            <a:endParaRPr lang="nl-BE" sz="3200" dirty="0"/>
          </a:p>
          <a:p>
            <a:pPr marL="0" indent="0" algn="just">
              <a:buNone/>
            </a:pPr>
            <a:endParaRPr lang="fr-BE" sz="2900" b="1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47703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423B4E-AA12-43CA-B8B9-A9C2B0B3D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F4B415-1CEF-486F-8329-19AE78AAE7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E/ Zones op de nationale wedvluchten</a:t>
            </a:r>
          </a:p>
          <a:p>
            <a:endParaRPr lang="nl-NL" dirty="0"/>
          </a:p>
          <a:p>
            <a:r>
              <a:rPr lang="nl-NL" dirty="0"/>
              <a:t>F/ Criteria van de nationale kampioenschappen 2020</a:t>
            </a:r>
          </a:p>
          <a:p>
            <a:endParaRPr lang="nl-NL" dirty="0"/>
          </a:p>
          <a:p>
            <a:r>
              <a:rPr lang="nl-NL" dirty="0"/>
              <a:t>G/ (</a:t>
            </a:r>
            <a:r>
              <a:rPr lang="nl-NL" dirty="0" err="1"/>
              <a:t>inter</a:t>
            </a:r>
            <a:r>
              <a:rPr lang="nl-NL" dirty="0"/>
              <a:t>)provinciale wedvluchten 2020</a:t>
            </a:r>
          </a:p>
          <a:p>
            <a:endParaRPr lang="nl-NL" dirty="0"/>
          </a:p>
          <a:p>
            <a:r>
              <a:rPr lang="nl-NL" dirty="0"/>
              <a:t>H/ Briefwisseling van de PE Antwerpen</a:t>
            </a:r>
          </a:p>
          <a:p>
            <a:endParaRPr lang="nl-BE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05F6A7-603A-4430-B8B6-5EC3D0C698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E/ Zones sur les concours nationaux</a:t>
            </a:r>
          </a:p>
          <a:p>
            <a:endParaRPr lang="fr-FR" dirty="0"/>
          </a:p>
          <a:p>
            <a:r>
              <a:rPr lang="fr-FR" dirty="0"/>
              <a:t>F/ Critères des championnats nationaux 2020</a:t>
            </a:r>
          </a:p>
          <a:p>
            <a:endParaRPr lang="fr-FR" dirty="0"/>
          </a:p>
          <a:p>
            <a:r>
              <a:rPr lang="fr-FR" dirty="0"/>
              <a:t>G/ Concours (inter)provinciaux 2020</a:t>
            </a:r>
          </a:p>
          <a:p>
            <a:endParaRPr lang="fr-FR" dirty="0"/>
          </a:p>
          <a:p>
            <a:r>
              <a:rPr lang="fr-FR" dirty="0"/>
              <a:t>H/ Lettre de l’EP d’Anvers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5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Algemene vergadering KBDB </a:t>
            </a:r>
            <a:br>
              <a:rPr lang="nl-B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Assemblée Générale RFCB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nl-BE" b="1" dirty="0"/>
              <a:t> </a:t>
            </a:r>
            <a:r>
              <a:rPr lang="fr-BE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STATUTAIRE </a:t>
            </a:r>
            <a:endParaRPr lang="fr-BE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nl-BE" sz="2000" b="1" dirty="0"/>
          </a:p>
          <a:p>
            <a:r>
              <a:rPr lang="nl-BE" sz="2200" b="1" dirty="0"/>
              <a:t>1. Goedkeuring van de beslissingen van de statutaire en buitengewone nationale algemene vergadering van 23.10.2019</a:t>
            </a:r>
          </a:p>
          <a:p>
            <a:endParaRPr lang="nl-BE" sz="2200" b="1" dirty="0"/>
          </a:p>
          <a:p>
            <a:r>
              <a:rPr lang="nl-BE" sz="2200" b="1" dirty="0"/>
              <a:t>1. </a:t>
            </a:r>
            <a:r>
              <a:rPr lang="fr-FR" sz="2200" b="1" dirty="0"/>
              <a:t>Approbation des décisions de l’assemblée générale nationale statutaire et extraordinaire du 23.10.2019</a:t>
            </a:r>
            <a:endParaRPr lang="nl-BE" sz="2200" b="1" dirty="0"/>
          </a:p>
          <a:p>
            <a:pPr marL="0" indent="0">
              <a:buNone/>
            </a:pPr>
            <a:endParaRPr lang="nl-BE" sz="1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Algemene Vergadering KBDB </a:t>
            </a:r>
            <a:br>
              <a:rPr lang="nl-B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Assemblée Générale RFCB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nl-BE" b="1" dirty="0"/>
              <a:t> </a:t>
            </a:r>
            <a:r>
              <a:rPr lang="fr-BE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STATUTAIRE </a:t>
            </a:r>
            <a:endParaRPr lang="fr-BE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nl-BE" sz="2000" b="1" dirty="0"/>
          </a:p>
          <a:p>
            <a:pPr lvl="0"/>
            <a:r>
              <a:rPr lang="nl-BE" sz="2000" b="1" dirty="0"/>
              <a:t>2. </a:t>
            </a:r>
            <a:r>
              <a:rPr lang="nl-NL" b="1" dirty="0"/>
              <a:t>PLICHTENLEER </a:t>
            </a:r>
            <a:r>
              <a:rPr lang="nl-NL" sz="2100" b="1" dirty="0"/>
              <a:t>(</a:t>
            </a:r>
            <a:r>
              <a:rPr lang="nl-NL" sz="2100" b="1" u="sng" dirty="0"/>
              <a:t>ZONDER</a:t>
            </a:r>
            <a:r>
              <a:rPr lang="nl-NL" sz="2100" b="1" dirty="0"/>
              <a:t> pers)</a:t>
            </a:r>
            <a:endParaRPr lang="nl-BE" sz="2100" dirty="0"/>
          </a:p>
          <a:p>
            <a:pPr marL="0" indent="0">
              <a:buNone/>
            </a:pPr>
            <a:r>
              <a:rPr lang="nl-BE" sz="2000" dirty="0"/>
              <a:t>Klacht van de heer Chris De Schacht t/ de heer Dany Vandenberghe</a:t>
            </a:r>
          </a:p>
          <a:p>
            <a:pPr marL="0" indent="0">
              <a:buNone/>
            </a:pPr>
            <a:endParaRPr lang="nl-BE" sz="1800" dirty="0"/>
          </a:p>
          <a:p>
            <a:pPr lvl="0"/>
            <a:r>
              <a:rPr lang="nl-BE" sz="2000" b="1" dirty="0"/>
              <a:t>2. </a:t>
            </a:r>
            <a:r>
              <a:rPr lang="fr-FR" b="1" dirty="0"/>
              <a:t>CODE DE DEONTOLOGIE </a:t>
            </a:r>
            <a:r>
              <a:rPr lang="fr-FR" sz="2100" b="1" dirty="0"/>
              <a:t>(</a:t>
            </a:r>
            <a:r>
              <a:rPr lang="fr-FR" sz="2100" b="1" u="sng" dirty="0"/>
              <a:t>SANS</a:t>
            </a:r>
            <a:r>
              <a:rPr lang="fr-FR" sz="2100" b="1" dirty="0"/>
              <a:t> la presse) </a:t>
            </a:r>
          </a:p>
          <a:p>
            <a:pPr marL="0" indent="0">
              <a:buNone/>
            </a:pPr>
            <a:r>
              <a:rPr lang="fr-FR" sz="2000" dirty="0"/>
              <a:t>Plainte de Monsieur Chris De Schacht c/ Monsieur Dany Vandenberghe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997481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Algemene vergadering KBDB </a:t>
            </a:r>
            <a:br>
              <a:rPr lang="nl-B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Assemblée Générale RFCB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200" b="1" dirty="0"/>
              <a:t>3. Goedkeuring van de rekeningen 2018-2019</a:t>
            </a:r>
          </a:p>
          <a:p>
            <a:pPr marL="0" indent="0">
              <a:buNone/>
            </a:pPr>
            <a:r>
              <a:rPr lang="fr-FR" sz="2200" b="1" dirty="0">
                <a:ea typeface="Times New Roman"/>
              </a:rPr>
              <a:t>    3. Approbation des comptes 2018-2019</a:t>
            </a:r>
            <a:endParaRPr lang="fr-BE" sz="2200" dirty="0">
              <a:ea typeface="Times New Roman"/>
            </a:endParaRPr>
          </a:p>
          <a:p>
            <a:pPr marL="0" indent="0">
              <a:buNone/>
            </a:pPr>
            <a:endParaRPr lang="fr-BE" sz="1700" b="1" dirty="0">
              <a:ea typeface="Times New Roman"/>
            </a:endParaRPr>
          </a:p>
          <a:p>
            <a:pPr marL="0" indent="0">
              <a:buNone/>
            </a:pPr>
            <a:endParaRPr lang="fr-BE" sz="1700" b="1" dirty="0">
              <a:ea typeface="Times New Roman"/>
            </a:endParaRPr>
          </a:p>
          <a:p>
            <a:pPr marL="0" indent="0">
              <a:buNone/>
            </a:pPr>
            <a:endParaRPr lang="fr-BE" sz="1700" b="1" dirty="0">
              <a:ea typeface="Times New Roman"/>
            </a:endParaRPr>
          </a:p>
          <a:p>
            <a:pPr marL="0" indent="0">
              <a:buNone/>
            </a:pPr>
            <a:endParaRPr lang="fr-BE" sz="1700" b="1" dirty="0">
              <a:ea typeface="Times New Roman"/>
            </a:endParaRPr>
          </a:p>
          <a:p>
            <a:pPr marL="0" indent="0">
              <a:buNone/>
            </a:pPr>
            <a:endParaRPr lang="fr-BE" sz="1700" b="1" dirty="0">
              <a:ea typeface="Times New Roman"/>
            </a:endParaRPr>
          </a:p>
          <a:p>
            <a:r>
              <a:rPr lang="fr-BE" sz="2200" b="1" dirty="0">
                <a:ea typeface="Times New Roman"/>
              </a:rPr>
              <a:t>4. </a:t>
            </a:r>
            <a:r>
              <a:rPr lang="fr-BE" sz="2200" b="1" dirty="0" err="1">
                <a:ea typeface="Times New Roman"/>
              </a:rPr>
              <a:t>Stemming</a:t>
            </a:r>
            <a:r>
              <a:rPr lang="fr-BE" sz="2200" b="1" dirty="0">
                <a:ea typeface="Times New Roman"/>
              </a:rPr>
              <a:t> van de </a:t>
            </a:r>
            <a:r>
              <a:rPr lang="fr-BE" sz="2200" b="1" dirty="0" err="1">
                <a:ea typeface="Times New Roman"/>
              </a:rPr>
              <a:t>begroting</a:t>
            </a:r>
            <a:r>
              <a:rPr lang="fr-BE" sz="2200" b="1" dirty="0">
                <a:ea typeface="Times New Roman"/>
              </a:rPr>
              <a:t> 2019-2020</a:t>
            </a:r>
          </a:p>
          <a:p>
            <a:pPr marL="0" indent="0">
              <a:buNone/>
            </a:pPr>
            <a:r>
              <a:rPr lang="fr-BE" sz="2200" b="1" dirty="0">
                <a:ea typeface="Times New Roman"/>
              </a:rPr>
              <a:t>    4. Vote du budget 2019-2020</a:t>
            </a:r>
          </a:p>
          <a:p>
            <a:pPr marL="0" indent="0">
              <a:buNone/>
            </a:pPr>
            <a:endParaRPr lang="fr-BE" sz="1700" b="1" dirty="0">
              <a:ea typeface="Times New Roman"/>
            </a:endParaRPr>
          </a:p>
          <a:p>
            <a:pPr marL="0" indent="0">
              <a:buClr>
                <a:schemeClr val="accent2"/>
              </a:buClr>
              <a:buNone/>
            </a:pPr>
            <a:endParaRPr lang="fr-BE" sz="2000" b="1" dirty="0"/>
          </a:p>
        </p:txBody>
      </p:sp>
    </p:spTree>
    <p:extLst>
      <p:ext uri="{BB962C8B-B14F-4D97-AF65-F5344CB8AC3E}">
        <p14:creationId xmlns:p14="http://schemas.microsoft.com/office/powerpoint/2010/main" val="78613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Algemene vergadering KBDB </a:t>
            </a:r>
            <a:br>
              <a:rPr lang="nl-B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Assemblée Générale RFCB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fr-BE" sz="2200" b="1" dirty="0"/>
              <a:t>5. </a:t>
            </a:r>
            <a:r>
              <a:rPr lang="fr-FR" sz="2000" b="1" dirty="0" err="1"/>
              <a:t>Vaststelling</a:t>
            </a:r>
            <a:r>
              <a:rPr lang="fr-FR" sz="2000" b="1" dirty="0"/>
              <a:t> van de diverse  </a:t>
            </a:r>
            <a:r>
              <a:rPr lang="fr-FR" sz="2000" b="1" dirty="0" err="1"/>
              <a:t>bijdragen</a:t>
            </a:r>
            <a:r>
              <a:rPr lang="fr-FR" sz="2000" b="1" dirty="0"/>
              <a:t> 2021</a:t>
            </a:r>
          </a:p>
          <a:p>
            <a:pPr marL="0" indent="0">
              <a:buNone/>
            </a:pPr>
            <a:r>
              <a:rPr lang="fr-BE" sz="2000" b="1" dirty="0"/>
              <a:t>     5. </a:t>
            </a:r>
            <a:r>
              <a:rPr lang="fr-FR" sz="2000" b="1" dirty="0"/>
              <a:t> Fixation du montant de toutes les cotisations pour 2021</a:t>
            </a:r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BE" sz="2000" b="1" dirty="0"/>
          </a:p>
          <a:p>
            <a:pPr marL="0" indent="0">
              <a:buNone/>
            </a:pPr>
            <a:endParaRPr lang="fr-BE" sz="2000" b="1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256346"/>
              </p:ext>
            </p:extLst>
          </p:nvPr>
        </p:nvGraphicFramePr>
        <p:xfrm>
          <a:off x="457200" y="2852935"/>
          <a:ext cx="7931224" cy="400506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14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6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74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err="1"/>
                        <a:t>Bijdrage</a:t>
                      </a:r>
                      <a:r>
                        <a:rPr lang="fr-FR" dirty="0"/>
                        <a:t> 2021</a:t>
                      </a:r>
                      <a:endParaRPr lang="nl-BE" dirty="0"/>
                    </a:p>
                    <a:p>
                      <a:pPr algn="ctr"/>
                      <a:r>
                        <a:rPr lang="fr-FR" sz="1600" dirty="0"/>
                        <a:t>VOORSTEL NRBB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700" dirty="0"/>
                        <a:t>Cotisation</a:t>
                      </a:r>
                      <a:r>
                        <a:rPr lang="fr-FR" sz="1700" baseline="0" dirty="0"/>
                        <a:t> </a:t>
                      </a:r>
                      <a:r>
                        <a:rPr lang="fr-FR" sz="1700" dirty="0"/>
                        <a:t>2021</a:t>
                      </a:r>
                    </a:p>
                    <a:p>
                      <a:pPr algn="l"/>
                      <a:r>
                        <a:rPr lang="fr-FR" sz="1700" dirty="0"/>
                        <a:t>PROP.</a:t>
                      </a:r>
                      <a:r>
                        <a:rPr lang="fr-FR" sz="1700" baseline="0" dirty="0"/>
                        <a:t> CAGN</a:t>
                      </a:r>
                      <a:endParaRPr lang="fr-FR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468">
                <a:tc>
                  <a:txBody>
                    <a:bodyPr/>
                    <a:lstStyle/>
                    <a:p>
                      <a:r>
                        <a:rPr lang="fr-FR" dirty="0"/>
                        <a:t>25,00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/>
                        <a:t>Liefhebber</a:t>
                      </a:r>
                      <a:endParaRPr lang="nl-B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25,00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Amateur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240">
                <a:tc>
                  <a:txBody>
                    <a:bodyPr/>
                    <a:lstStyle/>
                    <a:p>
                      <a:r>
                        <a:rPr lang="fr-FR" dirty="0"/>
                        <a:t>10,00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/>
                        <a:t>Voor</a:t>
                      </a:r>
                      <a:r>
                        <a:rPr lang="fr-FR" sz="1200" dirty="0"/>
                        <a:t> </a:t>
                      </a:r>
                      <a:r>
                        <a:rPr lang="fr-FR" sz="1200" dirty="0" err="1"/>
                        <a:t>elk</a:t>
                      </a:r>
                      <a:r>
                        <a:rPr lang="fr-FR" sz="1200" dirty="0"/>
                        <a:t>  </a:t>
                      </a:r>
                      <a:r>
                        <a:rPr lang="fr-FR" sz="1200" dirty="0" err="1"/>
                        <a:t>bijkomend</a:t>
                      </a:r>
                      <a:r>
                        <a:rPr lang="fr-FR" sz="1200" dirty="0"/>
                        <a:t> </a:t>
                      </a:r>
                      <a:r>
                        <a:rPr lang="fr-FR" sz="1200" dirty="0" err="1"/>
                        <a:t>lid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Pour</a:t>
                      </a:r>
                      <a:r>
                        <a:rPr lang="fr-FR" sz="1200" baseline="0" dirty="0"/>
                        <a:t> chaque membre supplémentaire</a:t>
                      </a:r>
                      <a:endParaRPr lang="nl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468">
                <a:tc>
                  <a:txBody>
                    <a:bodyPr/>
                    <a:lstStyle/>
                    <a:p>
                      <a:r>
                        <a:rPr lang="fr-FR" dirty="0"/>
                        <a:t>25,00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Art. 9 v/de </a:t>
                      </a:r>
                      <a:r>
                        <a:rPr lang="fr-FR" sz="1100" dirty="0" err="1"/>
                        <a:t>Statuten</a:t>
                      </a:r>
                      <a:r>
                        <a:rPr lang="fr-FR" sz="1100" dirty="0"/>
                        <a:t> </a:t>
                      </a:r>
                      <a:endParaRPr lang="nl-B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25,00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Art. 9 des Statuts</a:t>
                      </a:r>
                      <a:endParaRPr lang="nl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468">
                <a:tc>
                  <a:txBody>
                    <a:bodyPr/>
                    <a:lstStyle/>
                    <a:p>
                      <a:r>
                        <a:rPr lang="fr-FR" dirty="0"/>
                        <a:t>100,00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/>
                        <a:t>Vergezeller</a:t>
                      </a:r>
                      <a:endParaRPr lang="nl-B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Convoyeur</a:t>
                      </a:r>
                      <a:endParaRPr lang="nl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468">
                <a:tc>
                  <a:txBody>
                    <a:bodyPr/>
                    <a:lstStyle/>
                    <a:p>
                      <a:r>
                        <a:rPr lang="fr-FR" dirty="0"/>
                        <a:t>50,00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/>
                        <a:t>Hulpvergezeller</a:t>
                      </a:r>
                      <a:endParaRPr lang="nl-B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Aide-convoyeur</a:t>
                      </a:r>
                      <a:endParaRPr lang="nl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468">
                <a:tc>
                  <a:txBody>
                    <a:bodyPr/>
                    <a:lstStyle/>
                    <a:p>
                      <a:r>
                        <a:rPr lang="fr-FR" dirty="0"/>
                        <a:t>200,00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/>
                        <a:t>Vervoerfirma</a:t>
                      </a:r>
                      <a:endParaRPr lang="nl-B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Firme de transport</a:t>
                      </a:r>
                      <a:endParaRPr lang="nl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27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781281"/>
              </p:ext>
            </p:extLst>
          </p:nvPr>
        </p:nvGraphicFramePr>
        <p:xfrm>
          <a:off x="107504" y="1"/>
          <a:ext cx="8928992" cy="567801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9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2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1172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Bijdrage</a:t>
                      </a:r>
                      <a:endParaRPr lang="fr-FR" dirty="0"/>
                    </a:p>
                    <a:p>
                      <a:pPr algn="ctr"/>
                      <a:r>
                        <a:rPr lang="fr-FR" dirty="0"/>
                        <a:t>2021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VOORSTEL</a:t>
                      </a:r>
                    </a:p>
                    <a:p>
                      <a:pPr algn="ctr"/>
                      <a:r>
                        <a:rPr lang="nl-BE" dirty="0"/>
                        <a:t>NRBB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Cotisation</a:t>
                      </a:r>
                    </a:p>
                    <a:p>
                      <a:pPr algn="ctr"/>
                      <a:r>
                        <a:rPr lang="fr-FR" dirty="0"/>
                        <a:t>2021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/>
                        <a:t>PROPOSITION</a:t>
                      </a:r>
                    </a:p>
                    <a:p>
                      <a:pPr algn="ctr"/>
                      <a:r>
                        <a:rPr lang="nl-BE" dirty="0"/>
                        <a:t>CAGN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912">
                <a:tc>
                  <a:txBody>
                    <a:bodyPr/>
                    <a:lstStyle/>
                    <a:p>
                      <a:r>
                        <a:rPr lang="fr-FR" strike="sngStrike" dirty="0">
                          <a:solidFill>
                            <a:srgbClr val="FF0000"/>
                          </a:solidFill>
                        </a:rPr>
                        <a:t>250,00</a:t>
                      </a:r>
                      <a:r>
                        <a:rPr lang="fr-FR" strike="noStrike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b="1" strike="noStrike" dirty="0">
                          <a:solidFill>
                            <a:srgbClr val="00B050"/>
                          </a:solidFill>
                        </a:rPr>
                        <a:t>300,00</a:t>
                      </a:r>
                      <a:endParaRPr lang="nl-BE" b="1" strike="sngStrik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/>
                        <a:t>Vergezellersagentschap</a:t>
                      </a:r>
                      <a:endParaRPr lang="nl-B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trike="sngStrike" dirty="0">
                          <a:solidFill>
                            <a:srgbClr val="FF0000"/>
                          </a:solidFill>
                        </a:rPr>
                        <a:t>250,00</a:t>
                      </a:r>
                      <a:r>
                        <a:rPr lang="fr-FR" strike="noStrike" dirty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fr-FR" b="1" strike="noStrike" dirty="0">
                          <a:solidFill>
                            <a:srgbClr val="00B050"/>
                          </a:solidFill>
                        </a:rPr>
                        <a:t>300,00</a:t>
                      </a:r>
                      <a:endParaRPr lang="nl-BE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Agence de convoyage</a:t>
                      </a:r>
                      <a:endParaRPr lang="nl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912">
                <a:tc>
                  <a:txBody>
                    <a:bodyPr/>
                    <a:lstStyle/>
                    <a:p>
                      <a:r>
                        <a:rPr lang="fr-FR" dirty="0"/>
                        <a:t>50,00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/>
                        <a:t>Vrachtvervoerder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Camionneur</a:t>
                      </a:r>
                      <a:endParaRPr lang="nl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912">
                <a:tc>
                  <a:txBody>
                    <a:bodyPr/>
                    <a:lstStyle/>
                    <a:p>
                      <a:r>
                        <a:rPr lang="fr-FR" dirty="0"/>
                        <a:t>25,00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/>
                        <a:t>Regelaar</a:t>
                      </a:r>
                      <a:r>
                        <a:rPr lang="fr-FR" sz="1200" dirty="0"/>
                        <a:t> niet-</a:t>
                      </a:r>
                      <a:r>
                        <a:rPr lang="fr-FR" sz="1200" dirty="0" err="1"/>
                        <a:t>liefhebber</a:t>
                      </a:r>
                      <a:endParaRPr lang="nl-B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25,00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Régleur non-colombophile</a:t>
                      </a:r>
                      <a:endParaRPr lang="nl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912">
                <a:tc>
                  <a:txBody>
                    <a:bodyPr/>
                    <a:lstStyle/>
                    <a:p>
                      <a:r>
                        <a:rPr lang="fr-FR" dirty="0"/>
                        <a:t>25,00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/>
                        <a:t>Secretaris</a:t>
                      </a:r>
                      <a:r>
                        <a:rPr lang="fr-FR" sz="1200" dirty="0"/>
                        <a:t> niet-</a:t>
                      </a:r>
                      <a:r>
                        <a:rPr lang="fr-FR" sz="1200" dirty="0" err="1"/>
                        <a:t>liefhebber</a:t>
                      </a:r>
                      <a:endParaRPr lang="nl-B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25,00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Secrétaire non-colombophile</a:t>
                      </a:r>
                      <a:endParaRPr lang="nl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912">
                <a:tc>
                  <a:txBody>
                    <a:bodyPr/>
                    <a:lstStyle/>
                    <a:p>
                      <a:r>
                        <a:rPr lang="fr-FR" strike="sngStrike" dirty="0">
                          <a:solidFill>
                            <a:srgbClr val="FF0000"/>
                          </a:solidFill>
                        </a:rPr>
                        <a:t>70,00</a:t>
                      </a:r>
                      <a:r>
                        <a:rPr lang="fr-FR" strike="noStrike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b="1" strike="noStrike" dirty="0">
                          <a:solidFill>
                            <a:srgbClr val="00B050"/>
                          </a:solidFill>
                        </a:rPr>
                        <a:t>100,00</a:t>
                      </a:r>
                      <a:endParaRPr lang="nl-BE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/>
                        <a:t>Lokaalhouder</a:t>
                      </a:r>
                      <a:r>
                        <a:rPr lang="fr-FR" sz="1200" dirty="0"/>
                        <a:t> </a:t>
                      </a:r>
                      <a:r>
                        <a:rPr lang="fr-FR" sz="1200" dirty="0" err="1"/>
                        <a:t>duivenliefh</a:t>
                      </a:r>
                      <a:r>
                        <a:rPr lang="fr-FR" sz="1200" dirty="0"/>
                        <a:t>.</a:t>
                      </a:r>
                      <a:endParaRPr lang="nl-B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trike="sngStrike" dirty="0">
                          <a:solidFill>
                            <a:srgbClr val="FF0000"/>
                          </a:solidFill>
                        </a:rPr>
                        <a:t>70,00</a:t>
                      </a:r>
                      <a:r>
                        <a:rPr lang="fr-FR" strike="noStrike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b="1" strike="noStrike" dirty="0">
                          <a:solidFill>
                            <a:srgbClr val="00B050"/>
                          </a:solidFill>
                        </a:rPr>
                        <a:t>100,00</a:t>
                      </a:r>
                      <a:endParaRPr lang="nl-BE" b="1" strike="noStrike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Tenancier de local colombophile</a:t>
                      </a:r>
                      <a:endParaRPr lang="nl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1548">
                <a:tc>
                  <a:txBody>
                    <a:bodyPr/>
                    <a:lstStyle/>
                    <a:p>
                      <a:r>
                        <a:rPr lang="fr-FR" strike="sngStrike" dirty="0">
                          <a:solidFill>
                            <a:srgbClr val="FF0000"/>
                          </a:solidFill>
                        </a:rPr>
                        <a:t>70,00</a:t>
                      </a:r>
                      <a:r>
                        <a:rPr lang="fr-FR" strike="noStrike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b="1" strike="noStrike" dirty="0">
                          <a:solidFill>
                            <a:srgbClr val="00B050"/>
                          </a:solidFill>
                        </a:rPr>
                        <a:t>100,00</a:t>
                      </a:r>
                      <a:endParaRPr lang="nl-BE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/>
                        <a:t>Lokaalhouder</a:t>
                      </a:r>
                      <a:r>
                        <a:rPr lang="fr-FR" sz="1200" dirty="0"/>
                        <a:t> niet-</a:t>
                      </a:r>
                      <a:r>
                        <a:rPr lang="fr-FR" sz="1200" dirty="0" err="1"/>
                        <a:t>duivenliefh</a:t>
                      </a:r>
                      <a:r>
                        <a:rPr lang="fr-FR" sz="1200" dirty="0"/>
                        <a:t>.</a:t>
                      </a:r>
                    </a:p>
                    <a:p>
                      <a:endParaRPr lang="nl-B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trike="sngStrike" dirty="0">
                          <a:solidFill>
                            <a:srgbClr val="FF0000"/>
                          </a:solidFill>
                        </a:rPr>
                        <a:t>70,00</a:t>
                      </a:r>
                      <a:r>
                        <a:rPr lang="fr-FR" strike="noStrike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b="1" strike="noStrike" dirty="0">
                          <a:solidFill>
                            <a:srgbClr val="00B050"/>
                          </a:solidFill>
                        </a:rPr>
                        <a:t>100,00</a:t>
                      </a:r>
                      <a:endParaRPr lang="nl-BE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Tenancier</a:t>
                      </a:r>
                      <a:r>
                        <a:rPr lang="fr-FR" sz="1200" baseline="0" dirty="0"/>
                        <a:t> de local non-colombophile </a:t>
                      </a:r>
                      <a:endParaRPr lang="nl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6912">
                <a:tc>
                  <a:txBody>
                    <a:bodyPr/>
                    <a:lstStyle/>
                    <a:p>
                      <a:r>
                        <a:rPr lang="fr-FR" dirty="0"/>
                        <a:t>120,00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/>
                        <a:t>Oproeper</a:t>
                      </a:r>
                      <a:r>
                        <a:rPr lang="fr-FR" sz="1200" dirty="0"/>
                        <a:t> – </a:t>
                      </a:r>
                      <a:r>
                        <a:rPr lang="fr-FR" sz="1200" dirty="0" err="1"/>
                        <a:t>opsteller</a:t>
                      </a:r>
                      <a:endParaRPr lang="nl-B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Crieur – rédacteur</a:t>
                      </a:r>
                      <a:endParaRPr lang="nl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6912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100,00</a:t>
                      </a:r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Vereniging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en </a:t>
                      </a:r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rangschikker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100,00</a:t>
                      </a:r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Société et classificateur</a:t>
                      </a:r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6912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100,00</a:t>
                      </a:r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Privé-</a:t>
                      </a:r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lokaal</a:t>
                      </a:r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100,00</a:t>
                      </a:r>
                      <a:endParaRPr lang="nl-B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Local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privé</a:t>
                      </a:r>
                      <a:endParaRPr lang="nl-BE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768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677448"/>
              </p:ext>
            </p:extLst>
          </p:nvPr>
        </p:nvGraphicFramePr>
        <p:xfrm>
          <a:off x="107504" y="1052736"/>
          <a:ext cx="8856985" cy="247220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511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4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7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3915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Bijdrage</a:t>
                      </a:r>
                      <a:endParaRPr lang="fr-FR" dirty="0"/>
                    </a:p>
                    <a:p>
                      <a:pPr algn="ctr"/>
                      <a:r>
                        <a:rPr lang="fr-FR" dirty="0"/>
                        <a:t>2021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Cotisation</a:t>
                      </a:r>
                    </a:p>
                    <a:p>
                      <a:pPr algn="ctr"/>
                      <a:r>
                        <a:rPr lang="fr-FR" dirty="0"/>
                        <a:t>2021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08">
                <a:tc>
                  <a:txBody>
                    <a:bodyPr/>
                    <a:lstStyle/>
                    <a:p>
                      <a:r>
                        <a:rPr lang="fr-FR" dirty="0"/>
                        <a:t>100,00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Provinciale </a:t>
                      </a:r>
                      <a:r>
                        <a:rPr lang="fr-FR" sz="1400" dirty="0" err="1"/>
                        <a:t>organisatoren</a:t>
                      </a:r>
                      <a:endParaRPr lang="nl-B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/>
                        <a:t>Org</a:t>
                      </a:r>
                      <a:r>
                        <a:rPr lang="fr-FR" sz="1200" dirty="0"/>
                        <a:t>. de concours provinciaux </a:t>
                      </a:r>
                      <a:endParaRPr lang="nl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511">
                <a:tc>
                  <a:txBody>
                    <a:bodyPr/>
                    <a:lstStyle/>
                    <a:p>
                      <a:r>
                        <a:rPr lang="fr-FR" dirty="0"/>
                        <a:t>120,00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Interprovinciale </a:t>
                      </a:r>
                    </a:p>
                    <a:p>
                      <a:r>
                        <a:rPr lang="fr-FR" sz="1400" dirty="0" err="1"/>
                        <a:t>organisatoren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/>
                        <a:t>Org</a:t>
                      </a:r>
                      <a:r>
                        <a:rPr lang="fr-FR" sz="1200" dirty="0"/>
                        <a:t>. de concours interprovinciaux</a:t>
                      </a:r>
                      <a:endParaRPr lang="nl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08">
                <a:tc>
                  <a:txBody>
                    <a:bodyPr/>
                    <a:lstStyle/>
                    <a:p>
                      <a:r>
                        <a:rPr lang="fr-FR" dirty="0"/>
                        <a:t>500,00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Nationale </a:t>
                      </a:r>
                      <a:r>
                        <a:rPr lang="fr-FR" sz="1200" dirty="0" err="1"/>
                        <a:t>organisatoren</a:t>
                      </a:r>
                      <a:r>
                        <a:rPr lang="fr-FR" sz="1200" dirty="0"/>
                        <a:t> </a:t>
                      </a:r>
                      <a:endParaRPr lang="nl-B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500,00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/>
                        <a:t>Org</a:t>
                      </a:r>
                      <a:r>
                        <a:rPr lang="fr-FR" sz="1200" dirty="0"/>
                        <a:t>. de concours nationaux </a:t>
                      </a:r>
                      <a:endParaRPr lang="nl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511">
                <a:tc>
                  <a:txBody>
                    <a:bodyPr/>
                    <a:lstStyle/>
                    <a:p>
                      <a:r>
                        <a:rPr lang="fr-FR" dirty="0"/>
                        <a:t>600,00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Internationale </a:t>
                      </a:r>
                      <a:r>
                        <a:rPr lang="fr-FR" sz="1200" dirty="0" err="1"/>
                        <a:t>organisatoren</a:t>
                      </a:r>
                      <a:r>
                        <a:rPr lang="fr-FR" sz="1200" dirty="0"/>
                        <a:t> </a:t>
                      </a:r>
                      <a:endParaRPr lang="nl-B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600,00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/>
                        <a:t>Org</a:t>
                      </a:r>
                      <a:r>
                        <a:rPr lang="fr-FR" sz="1200" dirty="0"/>
                        <a:t>. de concours internationaux</a:t>
                      </a:r>
                      <a:endParaRPr lang="nl-B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692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Algemene vergadering KBDB </a:t>
            </a:r>
            <a:br>
              <a:rPr lang="nl-BE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1">
                    <a:lumMod val="75000"/>
                  </a:schemeClr>
                </a:solidFill>
              </a:rPr>
              <a:t>Assemblée Générale RFCB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079789"/>
          </a:xfrm>
        </p:spPr>
        <p:txBody>
          <a:bodyPr>
            <a:normAutofit/>
          </a:bodyPr>
          <a:lstStyle/>
          <a:p>
            <a:r>
              <a:rPr lang="nl-BE" sz="1800" b="1" dirty="0"/>
              <a:t>6. Vaststelling van de borgtochten en de forfaitaire bedragen voor de procedurekosten bij de KBDB-kamers </a:t>
            </a:r>
          </a:p>
          <a:p>
            <a:r>
              <a:rPr lang="nl-BE" sz="1800" b="1" dirty="0"/>
              <a:t>6. </a:t>
            </a:r>
            <a:r>
              <a:rPr lang="fr-FR" sz="1800" b="1" dirty="0"/>
              <a:t>Fixation des montants des cautions et des forfaits à réclamer pour les frais de procédure devant les chambres RFCB</a:t>
            </a:r>
          </a:p>
          <a:p>
            <a:pPr marL="261938" lvl="0" indent="-261938">
              <a:buNone/>
            </a:pPr>
            <a:endParaRPr lang="fr-BE" sz="2200" b="1" dirty="0"/>
          </a:p>
          <a:p>
            <a:pPr marL="0" indent="0">
              <a:buNone/>
            </a:pPr>
            <a:endParaRPr lang="nl-BE" sz="2200" b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42F7A67-E234-4889-9387-FEEBB8F76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7" y="3068960"/>
            <a:ext cx="2304256" cy="294630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E57DE9C-A4DE-4DAF-90D7-E130363539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4616" y="3092798"/>
            <a:ext cx="2304256" cy="2922471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6E738834-1062-46F6-89F4-392EE2721E5C}"/>
              </a:ext>
            </a:extLst>
          </p:cNvPr>
          <p:cNvSpPr txBox="1"/>
          <p:nvPr/>
        </p:nvSpPr>
        <p:spPr>
          <a:xfrm>
            <a:off x="457200" y="6165304"/>
            <a:ext cx="7931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Borgtocht in toepassing van art. 51 DLW (burgerlijke zaken) </a:t>
            </a:r>
            <a:r>
              <a:rPr lang="nl-BE" dirty="0">
                <a:sym typeface="Wingdings" panose="05000000000000000000" pitchFamily="2" charset="2"/>
              </a:rPr>
              <a:t> 75,00EUR </a:t>
            </a:r>
          </a:p>
          <a:p>
            <a:r>
              <a:rPr lang="nl-BE" dirty="0" err="1">
                <a:sym typeface="Wingdings" panose="05000000000000000000" pitchFamily="2" charset="2"/>
              </a:rPr>
              <a:t>Caution</a:t>
            </a:r>
            <a:r>
              <a:rPr lang="nl-BE" dirty="0">
                <a:sym typeface="Wingdings" panose="05000000000000000000" pitchFamily="2" charset="2"/>
              </a:rPr>
              <a:t> en </a:t>
            </a:r>
            <a:r>
              <a:rPr lang="nl-BE" dirty="0" err="1">
                <a:sym typeface="Wingdings" panose="05000000000000000000" pitchFamily="2" charset="2"/>
              </a:rPr>
              <a:t>application</a:t>
            </a:r>
            <a:r>
              <a:rPr lang="nl-BE" dirty="0">
                <a:sym typeface="Wingdings" panose="05000000000000000000" pitchFamily="2" charset="2"/>
              </a:rPr>
              <a:t> de </a:t>
            </a:r>
            <a:r>
              <a:rPr lang="nl-BE" dirty="0" err="1">
                <a:sym typeface="Wingdings" panose="05000000000000000000" pitchFamily="2" charset="2"/>
              </a:rPr>
              <a:t>l’art</a:t>
            </a:r>
            <a:r>
              <a:rPr lang="nl-BE" dirty="0">
                <a:sym typeface="Wingdings" panose="05000000000000000000" pitchFamily="2" charset="2"/>
              </a:rPr>
              <a:t>. 51 du CC (affaires </a:t>
            </a:r>
            <a:r>
              <a:rPr lang="nl-BE" dirty="0" err="1">
                <a:sym typeface="Wingdings" panose="05000000000000000000" pitchFamily="2" charset="2"/>
              </a:rPr>
              <a:t>civiles</a:t>
            </a:r>
            <a:r>
              <a:rPr lang="nl-BE" dirty="0">
                <a:sym typeface="Wingdings" panose="05000000000000000000" pitchFamily="2" charset="2"/>
              </a:rPr>
              <a:t>)  75,00EUR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52642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652</TotalTime>
  <Words>1105</Words>
  <Application>Microsoft Office PowerPoint</Application>
  <PresentationFormat>Diavoorstelling (4:3)</PresentationFormat>
  <Paragraphs>303</Paragraphs>
  <Slides>20</Slides>
  <Notes>20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5" baseType="lpstr">
      <vt:lpstr>Calibri</vt:lpstr>
      <vt:lpstr>Constantia</vt:lpstr>
      <vt:lpstr>Wingdings</vt:lpstr>
      <vt:lpstr>Wingdings 2</vt:lpstr>
      <vt:lpstr>Flow</vt:lpstr>
      <vt:lpstr>Algemene vergadering KBDB Assemblée Générale RFCB</vt:lpstr>
      <vt:lpstr>Algemene vergadering KBDB Assemblée Générale RFCB</vt:lpstr>
      <vt:lpstr>Algemene vergadering KBDB  Assemblée Générale RFCB</vt:lpstr>
      <vt:lpstr>Algemene Vergadering KBDB  Assemblée Générale RFCB</vt:lpstr>
      <vt:lpstr>Algemene vergadering KBDB  Assemblée Générale RFCB</vt:lpstr>
      <vt:lpstr>Algemene vergadering KBDB  Assemblée Générale RFCB</vt:lpstr>
      <vt:lpstr>PowerPoint-presentatie</vt:lpstr>
      <vt:lpstr>PowerPoint-presentatie</vt:lpstr>
      <vt:lpstr>Algemene vergadering KBDB  Assemblée Générale RFCB</vt:lpstr>
      <vt:lpstr>Algemene vergadering KBDB  Assemblée Générale RFCB</vt:lpstr>
      <vt:lpstr>Algemene vergadering KBDB  Assemblée Générale RFCB</vt:lpstr>
      <vt:lpstr>Algemene vergadering KBDB  Assemblée Générale RFCB</vt:lpstr>
      <vt:lpstr>Algemene vergadering KBDB  Assemblée Générale RFCB</vt:lpstr>
      <vt:lpstr>Algemene vergadering KBDB  Assemblée Générale RFCB</vt:lpstr>
      <vt:lpstr>Algemene vergadering KBDB  Assemblée Générale RFCB</vt:lpstr>
      <vt:lpstr>Algemene vergadering KBDB  Assemblée Générale RFCB</vt:lpstr>
      <vt:lpstr>Algemene vergadering KBDB  Assemblée Générale RFCB</vt:lpstr>
      <vt:lpstr>Algemene vergadering KBDB  Assemblée Générale RFCB</vt:lpstr>
      <vt:lpstr>PowerPoint-presentatie</vt:lpstr>
      <vt:lpstr>PowerPoint-presentatie</vt:lpstr>
    </vt:vector>
  </TitlesOfParts>
  <Company>AUDI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Algemene vergadering 27/06/12</dc:title>
  <dc:creator>Van bockstaele, Stefaan (B/BR)</dc:creator>
  <cp:lastModifiedBy>Nancy Verhulst</cp:lastModifiedBy>
  <cp:revision>270</cp:revision>
  <cp:lastPrinted>2020-02-13T14:37:07Z</cp:lastPrinted>
  <dcterms:created xsi:type="dcterms:W3CDTF">2012-05-28T08:34:20Z</dcterms:created>
  <dcterms:modified xsi:type="dcterms:W3CDTF">2020-02-13T14:37:19Z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