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72" r:id="rId3"/>
    <p:sldId id="276" r:id="rId4"/>
    <p:sldId id="275" r:id="rId5"/>
    <p:sldId id="290" r:id="rId6"/>
    <p:sldId id="277" r:id="rId7"/>
    <p:sldId id="291" r:id="rId8"/>
    <p:sldId id="279" r:id="rId9"/>
    <p:sldId id="293" r:id="rId10"/>
    <p:sldId id="292" r:id="rId11"/>
    <p:sldId id="294" r:id="rId12"/>
    <p:sldId id="295" r:id="rId13"/>
    <p:sldId id="296" r:id="rId14"/>
    <p:sldId id="301" r:id="rId15"/>
    <p:sldId id="298" r:id="rId16"/>
    <p:sldId id="302" r:id="rId17"/>
    <p:sldId id="299" r:id="rId18"/>
    <p:sldId id="300" r:id="rId19"/>
    <p:sldId id="304" r:id="rId20"/>
    <p:sldId id="305" r:id="rId21"/>
    <p:sldId id="306" r:id="rId22"/>
    <p:sldId id="297" r:id="rId23"/>
    <p:sldId id="308" r:id="rId24"/>
    <p:sldId id="307" r:id="rId25"/>
    <p:sldId id="309" r:id="rId26"/>
    <p:sldId id="310" r:id="rId27"/>
    <p:sldId id="311" r:id="rId28"/>
    <p:sldId id="312" r:id="rId29"/>
    <p:sldId id="285" r:id="rId30"/>
    <p:sldId id="286" r:id="rId31"/>
    <p:sldId id="265" r:id="rId32"/>
  </p:sldIdLst>
  <p:sldSz cx="12192000" cy="6858000"/>
  <p:notesSz cx="6669088" cy="9926638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24" autoAdjust="0"/>
  </p:normalViewPr>
  <p:slideViewPr>
    <p:cSldViewPr snapToGrid="0">
      <p:cViewPr varScale="1">
        <p:scale>
          <a:sx n="70" d="100"/>
          <a:sy n="70" d="100"/>
        </p:scale>
        <p:origin x="53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9D41883-2502-4F8B-A5EF-43A16510F214}" type="datetime1">
              <a:rPr lang="nl-BE"/>
              <a:pPr>
                <a:defRPr/>
              </a:pPr>
              <a:t>13/01/2020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778250" y="9428163"/>
            <a:ext cx="288925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F5E92D91-99DC-43C7-B3BD-5A8B965B0699}" type="slidenum">
              <a:rPr lang="nl-BE" altLang="nl-BE"/>
              <a:pPr/>
              <a:t>‹nr.›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1032460143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8DDD9B7-902E-4C49-893C-84718D543DEC}" type="datetime1">
              <a:rPr lang="nl-BE"/>
              <a:pPr>
                <a:defRPr/>
              </a:pPr>
              <a:t>13/01/2020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BE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750" y="4776788"/>
            <a:ext cx="5335588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BE" noProof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8250" y="9428163"/>
            <a:ext cx="288925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FAF80478-771E-4654-8150-FEA89528A7A5}" type="slidenum">
              <a:rPr lang="nl-BE" altLang="nl-BE"/>
              <a:pPr/>
              <a:t>‹nr.›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140468440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 smtClean="0"/>
          </a:p>
        </p:txBody>
      </p:sp>
      <p:sp>
        <p:nvSpPr>
          <p:cNvPr id="819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F41E53C-623B-4734-A477-17BCC0D585C9}" type="slidenum">
              <a:rPr lang="nl-BE" altLang="nl-BE"/>
              <a:pPr/>
              <a:t>1</a:t>
            </a:fld>
            <a:endParaRPr lang="nl-BE" altLang="nl-BE"/>
          </a:p>
        </p:txBody>
      </p:sp>
      <p:sp>
        <p:nvSpPr>
          <p:cNvPr id="8197" name="Tijdelijke aanduiding voor datum 4"/>
          <p:cNvSpPr>
            <a:spLocks noGrp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4EAC88-1008-4FFB-853F-C6FBD6394049}" type="datetime1">
              <a:rPr lang="nl-BE" altLang="nl-B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13/01/2020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1613991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76FB7-DBD9-4FE5-B928-47579506759E}" type="datetime1">
              <a:rPr lang="nl-BE"/>
              <a:pPr>
                <a:defRPr/>
              </a:pPr>
              <a:t>13/01/2020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6E5C1E-B63F-4B06-B0E1-9CBB3EE5EDD0}" type="slidenum">
              <a:rPr lang="en-US" altLang="nl-BE"/>
              <a:pPr/>
              <a:t>‹nr.›</a:t>
            </a:fld>
            <a:endParaRPr lang="en-US" alt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C78D6-9596-4756-B16F-58E94F054213}" type="datetime1">
              <a:rPr lang="nl-BE"/>
              <a:pPr>
                <a:defRPr/>
              </a:pPr>
              <a:t>13/01/2020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251C92-35AA-41FD-866E-D236703EF16A}" type="slidenum">
              <a:rPr lang="en-US" altLang="nl-BE"/>
              <a:pPr/>
              <a:t>‹nr.›</a:t>
            </a:fld>
            <a:endParaRPr lang="en-US" alt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8DA72-4EB2-40A9-A20A-FC6D4F2F4F91}" type="datetime1">
              <a:rPr lang="nl-BE"/>
              <a:pPr>
                <a:defRPr/>
              </a:pPr>
              <a:t>13/01/2020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42F38B-96A8-4848-90F6-03274913E4EF}" type="slidenum">
              <a:rPr lang="en-US" altLang="nl-BE"/>
              <a:pPr/>
              <a:t>‹nr.›</a:t>
            </a:fld>
            <a:endParaRPr lang="en-US" altLang="nl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/>
          <p:nvPr/>
        </p:nvSpPr>
        <p:spPr>
          <a:xfrm>
            <a:off x="898525" y="971550"/>
            <a:ext cx="801688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9329738" y="2613025"/>
            <a:ext cx="803275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C3117-7E2C-480B-AAAA-861C3ABCE5BC}" type="datetime1">
              <a:rPr lang="nl-BE"/>
              <a:pPr>
                <a:defRPr/>
              </a:pPr>
              <a:t>13/01/2020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0B50B7FD-F505-4E3F-BF80-A1BDBDF8FA94}" type="slidenum">
              <a:rPr lang="en-US" altLang="nl-BE"/>
              <a:pPr/>
              <a:t>‹nr.›</a:t>
            </a:fld>
            <a:endParaRPr lang="en-US" altLang="nl-B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C68B0-B0DC-4E7A-A49D-3041AF84287A}" type="datetime1">
              <a:rPr lang="nl-BE"/>
              <a:pPr>
                <a:defRPr/>
              </a:pPr>
              <a:t>13/01/2020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1EAF4C-C37E-48D0-AA25-403316B2083E}" type="slidenum">
              <a:rPr lang="en-US" altLang="nl-BE"/>
              <a:pPr/>
              <a:t>‹nr.›</a:t>
            </a:fld>
            <a:endParaRPr lang="en-US" altLang="nl-B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16"/>
          <p:cNvCxnSpPr/>
          <p:nvPr/>
        </p:nvCxnSpPr>
        <p:spPr>
          <a:xfrm>
            <a:off x="3725863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7"/>
          <p:cNvCxnSpPr/>
          <p:nvPr/>
        </p:nvCxnSpPr>
        <p:spPr>
          <a:xfrm>
            <a:off x="6962775" y="2133600"/>
            <a:ext cx="0" cy="3967163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6F24B-0F13-4319-BE72-A736793C7A14}" type="datetime1">
              <a:rPr lang="nl-BE"/>
              <a:pPr>
                <a:defRPr/>
              </a:pPr>
              <a:t>13/01/2020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5B89D86A-AA64-4D7F-BCD7-B223E7F82B25}" type="slidenum">
              <a:rPr lang="en-US" altLang="nl-BE"/>
              <a:pPr/>
              <a:t>‹nr.›</a:t>
            </a:fld>
            <a:endParaRPr lang="en-US" altLang="nl-B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6"/>
          <p:cNvCxnSpPr/>
          <p:nvPr/>
        </p:nvCxnSpPr>
        <p:spPr>
          <a:xfrm>
            <a:off x="3725863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7"/>
          <p:cNvCxnSpPr/>
          <p:nvPr/>
        </p:nvCxnSpPr>
        <p:spPr>
          <a:xfrm>
            <a:off x="6962775" y="2133600"/>
            <a:ext cx="0" cy="3967163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01C7A-839A-45D5-9A43-86BE9E417A79}" type="datetime1">
              <a:rPr lang="nl-BE"/>
              <a:pPr>
                <a:defRPr/>
              </a:pPr>
              <a:t>13/01/2020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fld id="{0966CC66-A30C-4710-AEC8-27F0019B303F}" type="slidenum">
              <a:rPr lang="en-US" altLang="nl-BE"/>
              <a:pPr/>
              <a:t>‹nr.›</a:t>
            </a:fld>
            <a:endParaRPr lang="en-US" altLang="nl-B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B2B89-B7B9-4C6E-B70C-58D231D03BE9}" type="datetime1">
              <a:rPr lang="nl-BE"/>
              <a:pPr>
                <a:defRPr/>
              </a:pPr>
              <a:t>13/01/2020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D1EF47-700C-496C-9FAE-1B3FF967D264}" type="slidenum">
              <a:rPr lang="en-US" altLang="nl-BE"/>
              <a:pPr/>
              <a:t>‹nr.›</a:t>
            </a:fld>
            <a:endParaRPr lang="en-US" altLang="nl-B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6B4F1-8B6A-4CA0-A550-1C3F762EF7BA}" type="datetime1">
              <a:rPr lang="nl-BE"/>
              <a:pPr>
                <a:defRPr/>
              </a:pPr>
              <a:t>13/01/2020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CE8BCC-8DAF-4B1E-9F6E-3CC36E9F2444}" type="slidenum">
              <a:rPr lang="en-US" altLang="nl-BE"/>
              <a:pPr/>
              <a:t>‹nr.›</a:t>
            </a:fld>
            <a:endParaRPr lang="en-US" alt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61855-3F90-4BA4-B549-2A9F32D66A09}" type="datetime1">
              <a:rPr lang="nl-BE"/>
              <a:pPr>
                <a:defRPr/>
              </a:pPr>
              <a:t>13/01/2020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E153C8-7510-4129-BFAB-4A6800FBD3BA}" type="slidenum">
              <a:rPr lang="en-US" altLang="nl-BE"/>
              <a:pPr/>
              <a:t>‹nr.›</a:t>
            </a:fld>
            <a:endParaRPr lang="en-US" alt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531A3-6E6C-4204-B520-20FFF620C25B}" type="datetime1">
              <a:rPr lang="nl-BE"/>
              <a:pPr>
                <a:defRPr/>
              </a:pPr>
              <a:t>13/01/2020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9839EA-B317-4DA7-B4A8-76F7CBAB1E59}" type="slidenum">
              <a:rPr lang="en-US" altLang="nl-BE"/>
              <a:pPr/>
              <a:t>‹nr.›</a:t>
            </a:fld>
            <a:endParaRPr lang="en-US" alt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CB414-3438-4E99-9FDD-5C08E883BBBF}" type="datetime1">
              <a:rPr lang="nl-BE"/>
              <a:pPr>
                <a:defRPr/>
              </a:pPr>
              <a:t>13/01/2020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3C075F-51FE-4223-B79A-43BF06EF9F56}" type="slidenum">
              <a:rPr lang="en-US" altLang="nl-BE"/>
              <a:pPr/>
              <a:t>‹nr.›</a:t>
            </a:fld>
            <a:endParaRPr lang="en-US" alt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9D714-35E0-4A76-8EA1-3C4B77B9FF65}" type="datetime1">
              <a:rPr lang="nl-BE"/>
              <a:pPr>
                <a:defRPr/>
              </a:pPr>
              <a:t>13/01/2020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203B09-B53F-4DE0-AA27-23003CDE8AA6}" type="slidenum">
              <a:rPr lang="en-US" altLang="nl-BE"/>
              <a:pPr/>
              <a:t>‹nr.›</a:t>
            </a:fld>
            <a:endParaRPr lang="en-US" alt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B4A59-6398-4498-A6E6-B456BABF6D9F}" type="datetime1">
              <a:rPr lang="nl-BE"/>
              <a:pPr>
                <a:defRPr/>
              </a:pPr>
              <a:t>13/01/2020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D67C32-E3ED-4A55-9051-22634778DFB4}" type="slidenum">
              <a:rPr lang="en-US" altLang="nl-BE"/>
              <a:pPr/>
              <a:t>‹nr.›</a:t>
            </a:fld>
            <a:endParaRPr lang="en-US" alt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0B1BE-D6D7-4849-8791-1EEA97CD9544}" type="datetime1">
              <a:rPr lang="nl-BE"/>
              <a:pPr>
                <a:defRPr/>
              </a:pPr>
              <a:t>13/01/2020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16E54B-D4CA-462F-80D1-CC8CBB1CABEA}" type="slidenum">
              <a:rPr lang="en-US" altLang="nl-BE"/>
              <a:pPr/>
              <a:t>‹nr.›</a:t>
            </a:fld>
            <a:endParaRPr lang="en-US" alt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04CDE-3BE4-4D61-9907-8E147E7F5E5A}" type="datetime1">
              <a:rPr lang="nl-BE"/>
              <a:pPr>
                <a:defRPr/>
              </a:pPr>
              <a:t>13/01/2020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8307A9-FAE1-4FE1-86F2-F3C6238DB435}" type="slidenum">
              <a:rPr lang="en-US" altLang="nl-BE"/>
              <a:pPr/>
              <a:t>‹nr.›</a:t>
            </a:fld>
            <a:endParaRPr lang="en-US" alt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9F579-B856-40FA-80E9-57879C5B3D6C}" type="datetime1">
              <a:rPr lang="nl-BE"/>
              <a:pPr>
                <a:defRPr/>
              </a:pPr>
              <a:t>13/01/2020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65F6D2-C0FF-4AE0-B75F-444F9A2F6CBD}" type="slidenum">
              <a:rPr lang="en-US" altLang="nl-BE"/>
              <a:pPr/>
              <a:t>‹nr.›</a:t>
            </a:fld>
            <a:endParaRPr lang="en-US" alt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7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/>
          </p:cNvPicPr>
          <p:nvPr/>
        </p:nvPicPr>
        <p:blipFill>
          <a:blip r:embed="rId20"/>
          <a:srcRect l="3613"/>
          <a:stretch>
            <a:fillRect/>
          </a:stretch>
        </p:blipFill>
        <p:spPr bwMode="auto">
          <a:xfrm>
            <a:off x="0" y="2670175"/>
            <a:ext cx="4037013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6"/>
          <p:cNvPicPr>
            <a:picLocks noChangeAspect="1"/>
          </p:cNvPicPr>
          <p:nvPr/>
        </p:nvPicPr>
        <p:blipFill>
          <a:blip r:embed="rId21"/>
          <a:srcRect l="35640"/>
          <a:stretch>
            <a:fillRect/>
          </a:stretch>
        </p:blipFill>
        <p:spPr bwMode="auto">
          <a:xfrm>
            <a:off x="0" y="2892425"/>
            <a:ext cx="1522413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8" name="Oval 15"/>
          <p:cNvGrpSpPr>
            <a:grpSpLocks/>
          </p:cNvGrpSpPr>
          <p:nvPr/>
        </p:nvGrpSpPr>
        <p:grpSpPr bwMode="auto">
          <a:xfrm>
            <a:off x="8597900" y="1676400"/>
            <a:ext cx="2832100" cy="2819400"/>
            <a:chOff x="5416" y="1056"/>
            <a:chExt cx="1784" cy="1776"/>
          </a:xfrm>
        </p:grpSpPr>
        <p:pic>
          <p:nvPicPr>
            <p:cNvPr id="1037" name="Oval 15"/>
            <p:cNvPicPr>
              <a:picLocks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5416" y="1056"/>
              <a:ext cx="1784" cy="1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8" name="Text Box 5"/>
            <p:cNvSpPr txBox="1">
              <a:spLocks noChangeArrowheads="1"/>
            </p:cNvSpPr>
            <p:nvPr/>
          </p:nvSpPr>
          <p:spPr bwMode="auto">
            <a:xfrm>
              <a:off x="5683" y="1316"/>
              <a:ext cx="1256" cy="1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>
                <a:defRPr/>
              </a:pPr>
              <a:endParaRPr lang="nl-BE" altLang="nl-BE" smtClean="0"/>
            </a:p>
          </p:txBody>
        </p:sp>
      </p:grpSp>
      <p:pic>
        <p:nvPicPr>
          <p:cNvPr id="1029" name="Picture 8"/>
          <p:cNvPicPr>
            <a:picLocks noChangeAspect="1"/>
          </p:cNvPicPr>
          <p:nvPr/>
        </p:nvPicPr>
        <p:blipFill>
          <a:blip r:embed="rId23"/>
          <a:srcRect t="28813"/>
          <a:stretch>
            <a:fillRect/>
          </a:stretch>
        </p:blipFill>
        <p:spPr bwMode="auto">
          <a:xfrm>
            <a:off x="7999413" y="0"/>
            <a:ext cx="1603375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9"/>
          <p:cNvPicPr>
            <a:picLocks noChangeAspect="1"/>
          </p:cNvPicPr>
          <p:nvPr/>
        </p:nvPicPr>
        <p:blipFill>
          <a:blip r:embed="rId24"/>
          <a:srcRect b="23320"/>
          <a:stretch>
            <a:fillRect/>
          </a:stretch>
        </p:blipFill>
        <p:spPr bwMode="auto">
          <a:xfrm>
            <a:off x="8609013" y="6096000"/>
            <a:ext cx="9937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2" name="Title Placeholder 1"/>
          <p:cNvSpPr>
            <a:spLocks noGrp="1"/>
          </p:cNvSpPr>
          <p:nvPr>
            <p:ph type="title"/>
          </p:nvPr>
        </p:nvSpPr>
        <p:spPr bwMode="auto">
          <a:xfrm>
            <a:off x="646113" y="452438"/>
            <a:ext cx="940435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smtClean="0"/>
              <a:t>Klik om de stijl te bewerken</a:t>
            </a:r>
            <a:endParaRPr lang="en-US" altLang="nl-BE" smtClean="0"/>
          </a:p>
        </p:txBody>
      </p:sp>
      <p:sp>
        <p:nvSpPr>
          <p:cNvPr id="103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03313" y="2052638"/>
            <a:ext cx="8947150" cy="419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smtClean="0"/>
              <a:t>Klik om de modelstijlen te bewerken</a:t>
            </a:r>
          </a:p>
          <a:p>
            <a:pPr lvl="1"/>
            <a:r>
              <a:rPr lang="nl-NL" altLang="nl-BE" smtClean="0"/>
              <a:t>Tweede niveau</a:t>
            </a:r>
          </a:p>
          <a:p>
            <a:pPr lvl="2"/>
            <a:r>
              <a:rPr lang="nl-NL" altLang="nl-BE" smtClean="0"/>
              <a:t>Derde niveau</a:t>
            </a:r>
          </a:p>
          <a:p>
            <a:pPr lvl="3"/>
            <a:r>
              <a:rPr lang="nl-NL" altLang="nl-BE" smtClean="0"/>
              <a:t>Vierde niveau</a:t>
            </a:r>
          </a:p>
          <a:p>
            <a:pPr lvl="4"/>
            <a:r>
              <a:rPr lang="nl-NL" altLang="nl-BE" smtClean="0"/>
              <a:t>Vijfde niveau</a:t>
            </a:r>
            <a:endParaRPr lang="en-US" altLang="nl-BE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238" y="1790700"/>
            <a:ext cx="990600" cy="304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8535D8C-F761-4101-8C1E-4582AD86B482}" type="datetime1">
              <a:rPr lang="nl-BE"/>
              <a:pPr>
                <a:defRPr/>
              </a:pPr>
              <a:t>13/01/2020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118" y="3225007"/>
            <a:ext cx="3859213" cy="3048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088" y="295275"/>
            <a:ext cx="838200" cy="7683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2800">
                <a:solidFill>
                  <a:srgbClr val="FFFFFF"/>
                </a:solidFill>
              </a:defRPr>
            </a:lvl1pPr>
          </a:lstStyle>
          <a:p>
            <a:fld id="{5BC873DF-3BD2-4D8C-A1EF-3D0B24B57663}" type="slidenum">
              <a:rPr lang="en-US" altLang="nl-BE"/>
              <a:pPr/>
              <a:t>‹nr.›</a:t>
            </a:fld>
            <a:endParaRPr lang="en-US" altLang="nl-B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54" r:id="rId1"/>
    <p:sldLayoutId id="2147484155" r:id="rId2"/>
    <p:sldLayoutId id="2147484156" r:id="rId3"/>
    <p:sldLayoutId id="2147484157" r:id="rId4"/>
    <p:sldLayoutId id="2147484158" r:id="rId5"/>
    <p:sldLayoutId id="2147484159" r:id="rId6"/>
    <p:sldLayoutId id="2147484160" r:id="rId7"/>
    <p:sldLayoutId id="2147484161" r:id="rId8"/>
    <p:sldLayoutId id="2147484162" r:id="rId9"/>
    <p:sldLayoutId id="2147484163" r:id="rId10"/>
    <p:sldLayoutId id="2147484164" r:id="rId11"/>
    <p:sldLayoutId id="2147484168" r:id="rId12"/>
    <p:sldLayoutId id="2147484165" r:id="rId13"/>
    <p:sldLayoutId id="2147484169" r:id="rId14"/>
    <p:sldLayoutId id="2147484170" r:id="rId15"/>
    <p:sldLayoutId id="2147484166" r:id="rId16"/>
    <p:sldLayoutId id="2147484167" r:id="rId17"/>
  </p:sldLayoutIdLst>
  <p:hf hdr="0" ft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ctrTitle"/>
          </p:nvPr>
        </p:nvSpPr>
        <p:spPr>
          <a:xfrm>
            <a:off x="1228725" y="361950"/>
            <a:ext cx="8939213" cy="3201988"/>
          </a:xfrm>
        </p:spPr>
        <p:txBody>
          <a:bodyPr/>
          <a:lstStyle/>
          <a:p>
            <a:pPr algn="ctr" eaLnBrk="1" hangingPunct="1"/>
            <a:r>
              <a:rPr lang="nl-BE" altLang="nl-BE" sz="6600" dirty="0" smtClean="0"/>
              <a:t>Lossingsectoren 2020  PE Vlaams-Brabant</a:t>
            </a:r>
            <a:endParaRPr lang="nl-BE" altLang="nl-BE" sz="5400" dirty="0" smtClean="0"/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563938"/>
            <a:ext cx="2254250" cy="2755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" name="Tijdelijke aanduiding voor datum 2"/>
          <p:cNvSpPr>
            <a:spLocks noGrp="1"/>
          </p:cNvSpPr>
          <p:nvPr>
            <p:ph type="dt" sz="quarter" idx="10"/>
          </p:nvPr>
        </p:nvSpPr>
        <p:spPr>
          <a:xfrm rot="5400000">
            <a:off x="10155639" y="1790701"/>
            <a:ext cx="990599" cy="304799"/>
          </a:xfrm>
        </p:spPr>
        <p:txBody>
          <a:bodyPr/>
          <a:lstStyle/>
          <a:p>
            <a:pPr>
              <a:defRPr/>
            </a:pPr>
            <a:r>
              <a:rPr lang="nl-BE" dirty="0"/>
              <a:t>24/11/2019</a:t>
            </a:r>
            <a:endParaRPr lang="en-US" dirty="0"/>
          </a:p>
        </p:txBody>
      </p:sp>
      <p:sp>
        <p:nvSpPr>
          <p:cNvPr id="7173" name="Tijdelijke aanduiding voor dia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9BE93FE-93DC-4C25-AF6A-1FF9C168CF6B}" type="slidenum">
              <a:rPr lang="en-US" altLang="nl-BE"/>
              <a:pPr/>
              <a:t>1</a:t>
            </a:fld>
            <a:endParaRPr lang="en-US" alt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1E9B060-39E8-4882-8A76-50B8C694E236}" type="datetime1">
              <a:rPr lang="nl-BE" smtClean="0"/>
              <a:pPr>
                <a:defRPr/>
              </a:pPr>
              <a:t>13/01/2020</a:t>
            </a:fld>
            <a:endParaRPr lang="en-US" dirty="0"/>
          </a:p>
        </p:txBody>
      </p:sp>
      <p:sp>
        <p:nvSpPr>
          <p:cNvPr id="14340" name="Tijdelijke aanduiding voor dia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EB75FF1-47C0-4B8D-9E2C-34CCDEE264C8}" type="slidenum">
              <a:rPr lang="en-US" altLang="nl-BE"/>
              <a:pPr/>
              <a:t>10</a:t>
            </a:fld>
            <a:endParaRPr lang="en-US" altLang="nl-BE"/>
          </a:p>
        </p:txBody>
      </p:sp>
      <p:pic>
        <p:nvPicPr>
          <p:cNvPr id="7" name="Tijdelijke aanduiding voor inhoud 6" descr="Kaart Grids expertengroep detail 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5345" y="320116"/>
            <a:ext cx="8603673" cy="65378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1E9B060-39E8-4882-8A76-50B8C694E236}" type="datetime1">
              <a:rPr lang="nl-BE" smtClean="0"/>
              <a:pPr>
                <a:defRPr/>
              </a:pPr>
              <a:t>13/01/2020</a:t>
            </a:fld>
            <a:endParaRPr lang="en-US" dirty="0"/>
          </a:p>
        </p:txBody>
      </p:sp>
      <p:sp>
        <p:nvSpPr>
          <p:cNvPr id="14340" name="Tijdelijke aanduiding voor dia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EB75FF1-47C0-4B8D-9E2C-34CCDEE264C8}" type="slidenum">
              <a:rPr lang="en-US" altLang="nl-BE"/>
              <a:pPr/>
              <a:t>11</a:t>
            </a:fld>
            <a:endParaRPr lang="en-US" altLang="nl-BE"/>
          </a:p>
        </p:txBody>
      </p:sp>
      <p:pic>
        <p:nvPicPr>
          <p:cNvPr id="6" name="Tijdelijke aanduiding voor inhoud 5" descr="Kaart Grids expertengroep detail 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1989" y="247190"/>
            <a:ext cx="8054737" cy="612075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jdelijke aanduiding voor inhoud 2"/>
          <p:cNvSpPr>
            <a:spLocks noGrp="1"/>
          </p:cNvSpPr>
          <p:nvPr>
            <p:ph idx="1"/>
          </p:nvPr>
        </p:nvSpPr>
        <p:spPr>
          <a:xfrm>
            <a:off x="1131022" y="791873"/>
            <a:ext cx="9190614" cy="5137871"/>
          </a:xfrm>
        </p:spPr>
        <p:txBody>
          <a:bodyPr/>
          <a:lstStyle/>
          <a:p>
            <a:pPr marL="0" indent="0" algn="ctr">
              <a:buFont typeface="Wingdings 3" pitchFamily="18" charset="2"/>
              <a:buNone/>
            </a:pPr>
            <a:r>
              <a:rPr lang="nl-BE" altLang="nl-BE" sz="7200" dirty="0" smtClean="0"/>
              <a:t>Omzetting van het matrix-rastersysteem op </a:t>
            </a:r>
            <a:r>
              <a:rPr lang="nl-BE" altLang="nl-BE" sz="7200" dirty="0" smtClean="0"/>
              <a:t>de PE       </a:t>
            </a:r>
            <a:r>
              <a:rPr lang="nl-BE" altLang="nl-BE" sz="7200" dirty="0" smtClean="0"/>
              <a:t>Vlaams-Brabant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 dirty="0"/>
              <a:t>24/11/2019</a:t>
            </a:r>
            <a:endParaRPr lang="en-US" dirty="0"/>
          </a:p>
        </p:txBody>
      </p:sp>
      <p:sp>
        <p:nvSpPr>
          <p:cNvPr id="9220" name="Tijdelijke aanduiding voor dia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5C6957F-03DF-4A40-8CCE-9F3EE6B4EA57}" type="slidenum">
              <a:rPr lang="en-US" altLang="nl-BE"/>
              <a:pPr/>
              <a:t>12</a:t>
            </a:fld>
            <a:endParaRPr lang="en-US" alt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jdelijke aanduiding voor inhoud 2"/>
          <p:cNvSpPr>
            <a:spLocks noGrp="1"/>
          </p:cNvSpPr>
          <p:nvPr>
            <p:ph idx="1"/>
          </p:nvPr>
        </p:nvSpPr>
        <p:spPr>
          <a:xfrm>
            <a:off x="1103313" y="263237"/>
            <a:ext cx="8947150" cy="6259802"/>
          </a:xfrm>
        </p:spPr>
        <p:txBody>
          <a:bodyPr/>
          <a:lstStyle/>
          <a:p>
            <a:endParaRPr lang="nl-BE" altLang="nl-BE" sz="2800" dirty="0" smtClean="0"/>
          </a:p>
          <a:p>
            <a:r>
              <a:rPr lang="nl-NL" altLang="nl-BE" sz="2800" dirty="0" smtClean="0"/>
              <a:t>Het doel is de huidige kromme sectorale grenzen van de lossingsectoren te herschikken naar geografische rechte lijnen welke elk op 20km van elkaar liggen.</a:t>
            </a:r>
          </a:p>
          <a:p>
            <a:r>
              <a:rPr lang="nl-NL" altLang="nl-BE" sz="2800" dirty="0" smtClean="0"/>
              <a:t>De transpositie  van het </a:t>
            </a:r>
            <a:r>
              <a:rPr lang="nl-NL" altLang="nl-BE" sz="2800" dirty="0" err="1" smtClean="0"/>
              <a:t>matrix-rasterssysteem</a:t>
            </a:r>
            <a:r>
              <a:rPr lang="nl-NL" altLang="nl-BE" sz="2800" dirty="0" smtClean="0"/>
              <a:t> beperkt zich tot de verticale lijnen. </a:t>
            </a:r>
          </a:p>
          <a:p>
            <a:r>
              <a:rPr lang="nl-NL" altLang="nl-BE" sz="2800" dirty="0" smtClean="0"/>
              <a:t>Dit leverde het volgende op: </a:t>
            </a:r>
          </a:p>
          <a:p>
            <a:pPr lvl="1"/>
            <a:r>
              <a:rPr lang="nl-NL" altLang="nl-BE" sz="2600" dirty="0" smtClean="0"/>
              <a:t>Binnen de grenzen van Vlaams-Brabant: 2 verticale lijnen met een breedte van 20km per sector, aangezien de PE </a:t>
            </a:r>
            <a:r>
              <a:rPr lang="nl-NL" altLang="nl-BE" sz="2600" dirty="0" err="1" smtClean="0"/>
              <a:t>Vl-Brabant</a:t>
            </a:r>
            <a:r>
              <a:rPr lang="nl-NL" altLang="nl-BE" sz="2600" dirty="0" smtClean="0"/>
              <a:t> opteerde om voor de huidige sector 1 een breedte toe te passen van 40 km. </a:t>
            </a:r>
          </a:p>
          <a:p>
            <a:endParaRPr lang="nl-NL" altLang="nl-BE" sz="2800" dirty="0" smtClean="0"/>
          </a:p>
          <a:p>
            <a:endParaRPr lang="nl-BE" altLang="nl-BE" dirty="0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1E9B060-39E8-4882-8A76-50B8C694E236}" type="datetime1">
              <a:rPr lang="nl-BE" smtClean="0"/>
              <a:pPr>
                <a:defRPr/>
              </a:pPr>
              <a:t>13/01/2020</a:t>
            </a:fld>
            <a:endParaRPr lang="en-US" dirty="0"/>
          </a:p>
        </p:txBody>
      </p:sp>
      <p:sp>
        <p:nvSpPr>
          <p:cNvPr id="12292" name="Tijdelijke aanduiding voor dia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6EFA8B8-4A60-46CF-AC54-166CCBD69364}" type="slidenum">
              <a:rPr lang="en-US" altLang="nl-BE"/>
              <a:pPr/>
              <a:t>13</a:t>
            </a:fld>
            <a:endParaRPr lang="en-US" alt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jdelijke aanduiding voor inhoud 2"/>
          <p:cNvSpPr>
            <a:spLocks noGrp="1"/>
          </p:cNvSpPr>
          <p:nvPr>
            <p:ph idx="1"/>
          </p:nvPr>
        </p:nvSpPr>
        <p:spPr>
          <a:xfrm>
            <a:off x="1103313" y="263237"/>
            <a:ext cx="8947150" cy="6259802"/>
          </a:xfrm>
        </p:spPr>
        <p:txBody>
          <a:bodyPr/>
          <a:lstStyle/>
          <a:p>
            <a:endParaRPr lang="nl-BE" altLang="nl-BE" sz="2800" dirty="0" smtClean="0"/>
          </a:p>
          <a:p>
            <a:endParaRPr lang="nl-BE" altLang="nl-BE" sz="2800" dirty="0" smtClean="0"/>
          </a:p>
          <a:p>
            <a:endParaRPr lang="nl-BE" altLang="nl-BE" sz="2800" dirty="0" smtClean="0"/>
          </a:p>
          <a:p>
            <a:endParaRPr lang="nl-BE" altLang="nl-BE" sz="2800" dirty="0" smtClean="0"/>
          </a:p>
          <a:p>
            <a:endParaRPr lang="nl-BE" altLang="nl-BE" sz="2800" dirty="0" smtClean="0"/>
          </a:p>
          <a:p>
            <a:r>
              <a:rPr lang="nl-BE" altLang="nl-BE" sz="2800" dirty="0" smtClean="0"/>
              <a:t>De “2” rode lijnen binnen de gekleurde kaart geeft ons </a:t>
            </a:r>
            <a:r>
              <a:rPr lang="nl-BE" altLang="nl-BE" sz="2800" dirty="0" smtClean="0"/>
              <a:t>een </a:t>
            </a:r>
            <a:r>
              <a:rPr lang="nl-BE" altLang="nl-BE" sz="2800" dirty="0" smtClean="0"/>
              <a:t>indicatie van de afbakening van de </a:t>
            </a:r>
            <a:r>
              <a:rPr lang="nl-BE" altLang="nl-BE" sz="2800" dirty="0" smtClean="0"/>
              <a:t>“3” sectoren weer.</a:t>
            </a:r>
            <a:endParaRPr lang="nl-BE" altLang="nl-BE" sz="2800" dirty="0" smtClean="0"/>
          </a:p>
          <a:p>
            <a:endParaRPr lang="nl-NL" altLang="nl-BE" sz="2800" dirty="0" smtClean="0"/>
          </a:p>
          <a:p>
            <a:endParaRPr lang="nl-BE" altLang="nl-BE" dirty="0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1E9B060-39E8-4882-8A76-50B8C694E236}" type="datetime1">
              <a:rPr lang="nl-BE" smtClean="0"/>
              <a:pPr>
                <a:defRPr/>
              </a:pPr>
              <a:t>13/01/2020</a:t>
            </a:fld>
            <a:endParaRPr lang="en-US" dirty="0"/>
          </a:p>
        </p:txBody>
      </p:sp>
      <p:sp>
        <p:nvSpPr>
          <p:cNvPr id="12292" name="Tijdelijke aanduiding voor dia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6EFA8B8-4A60-46CF-AC54-166CCBD69364}" type="slidenum">
              <a:rPr lang="en-US" altLang="nl-BE"/>
              <a:pPr/>
              <a:t>14</a:t>
            </a:fld>
            <a:endParaRPr lang="en-US" alt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1E9B060-39E8-4882-8A76-50B8C694E236}" type="datetime1">
              <a:rPr lang="nl-BE" smtClean="0"/>
              <a:pPr>
                <a:defRPr/>
              </a:pPr>
              <a:t>13/01/2020</a:t>
            </a:fld>
            <a:endParaRPr lang="en-US" dirty="0"/>
          </a:p>
        </p:txBody>
      </p:sp>
      <p:sp>
        <p:nvSpPr>
          <p:cNvPr id="16388" name="Tijdelijke aanduiding voor dia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192133A-5407-45C0-972E-4043C46552CB}" type="slidenum">
              <a:rPr lang="en-US" altLang="nl-BE"/>
              <a:pPr/>
              <a:t>15</a:t>
            </a:fld>
            <a:endParaRPr lang="en-US" altLang="nl-BE"/>
          </a:p>
        </p:txBody>
      </p:sp>
      <p:pic>
        <p:nvPicPr>
          <p:cNvPr id="6" name="Tijdelijke aanduiding voor inhoud 5" descr="Kaart Vlaams Brabant spreiding hokken 2019 final 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805864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jdelijke aanduiding voor inhoud 2"/>
          <p:cNvSpPr>
            <a:spLocks noGrp="1"/>
          </p:cNvSpPr>
          <p:nvPr>
            <p:ph idx="1"/>
          </p:nvPr>
        </p:nvSpPr>
        <p:spPr>
          <a:xfrm>
            <a:off x="1103313" y="263237"/>
            <a:ext cx="8947150" cy="6259802"/>
          </a:xfrm>
        </p:spPr>
        <p:txBody>
          <a:bodyPr/>
          <a:lstStyle/>
          <a:p>
            <a:endParaRPr lang="nl-BE" altLang="nl-BE" sz="2800" dirty="0" smtClean="0"/>
          </a:p>
          <a:p>
            <a:endParaRPr lang="nl-NL" altLang="nl-BE" sz="2800" dirty="0" smtClean="0"/>
          </a:p>
          <a:p>
            <a:r>
              <a:rPr lang="nl-NL" altLang="nl-BE" sz="2800" dirty="0" smtClean="0"/>
              <a:t>De volgende kaart toont de diverse afbakeningen:</a:t>
            </a:r>
          </a:p>
          <a:p>
            <a:pPr lvl="1"/>
            <a:r>
              <a:rPr lang="nl-NL" altLang="nl-BE" sz="2600" dirty="0" smtClean="0"/>
              <a:t>Uiterst linkse blauwe lijn: grenslijn </a:t>
            </a:r>
            <a:r>
              <a:rPr lang="nl-NL" altLang="nl-BE" sz="2600" dirty="0" smtClean="0"/>
              <a:t>Oost-Vlaanderen </a:t>
            </a:r>
            <a:r>
              <a:rPr lang="nl-NL" altLang="nl-BE" sz="2600" dirty="0" smtClean="0"/>
              <a:t>en </a:t>
            </a:r>
            <a:r>
              <a:rPr lang="nl-NL" altLang="nl-BE" sz="2600" dirty="0" smtClean="0"/>
              <a:t>Vlaams-Brabant sector 1.</a:t>
            </a:r>
            <a:endParaRPr lang="nl-NL" altLang="nl-BE" sz="2600" dirty="0" smtClean="0"/>
          </a:p>
          <a:p>
            <a:pPr lvl="1"/>
            <a:r>
              <a:rPr lang="nl-NL" altLang="nl-BE" sz="2600" dirty="0" smtClean="0"/>
              <a:t>Gele lijn : grenslijn </a:t>
            </a:r>
            <a:r>
              <a:rPr lang="nl-NL" altLang="nl-BE" sz="2600" dirty="0" smtClean="0"/>
              <a:t>tussen sector </a:t>
            </a:r>
            <a:r>
              <a:rPr lang="nl-NL" altLang="nl-BE" sz="2600" dirty="0" smtClean="0"/>
              <a:t>1 en sector 2.</a:t>
            </a:r>
          </a:p>
          <a:p>
            <a:pPr lvl="1"/>
            <a:r>
              <a:rPr lang="nl-NL" altLang="nl-BE" sz="2600" dirty="0" smtClean="0"/>
              <a:t>Rode lijn: grenslijn </a:t>
            </a:r>
            <a:r>
              <a:rPr lang="nl-NL" altLang="nl-BE" sz="2600" dirty="0" smtClean="0"/>
              <a:t>tussen sector </a:t>
            </a:r>
            <a:r>
              <a:rPr lang="nl-NL" altLang="nl-BE" sz="2600" dirty="0" smtClean="0"/>
              <a:t>2 en sector 3.</a:t>
            </a:r>
          </a:p>
          <a:p>
            <a:pPr lvl="1"/>
            <a:r>
              <a:rPr lang="nl-NL" altLang="nl-BE" sz="2600" dirty="0" smtClean="0"/>
              <a:t>Uiterst rechtse rode lijn: grenslijn </a:t>
            </a:r>
            <a:r>
              <a:rPr lang="nl-NL" altLang="nl-BE" sz="2600" dirty="0" smtClean="0"/>
              <a:t>Vlaams-Brabant </a:t>
            </a:r>
            <a:r>
              <a:rPr lang="nl-NL" altLang="nl-BE" sz="2600" dirty="0" smtClean="0"/>
              <a:t>en Limburg. </a:t>
            </a:r>
          </a:p>
          <a:p>
            <a:endParaRPr lang="nl-NL" altLang="nl-BE" sz="2800" dirty="0" smtClean="0"/>
          </a:p>
          <a:p>
            <a:endParaRPr lang="nl-BE" altLang="nl-BE" dirty="0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1E9B060-39E8-4882-8A76-50B8C694E236}" type="datetime1">
              <a:rPr lang="nl-BE" smtClean="0"/>
              <a:pPr>
                <a:defRPr/>
              </a:pPr>
              <a:t>13/01/2020</a:t>
            </a:fld>
            <a:endParaRPr lang="en-US" dirty="0"/>
          </a:p>
        </p:txBody>
      </p:sp>
      <p:sp>
        <p:nvSpPr>
          <p:cNvPr id="12292" name="Tijdelijke aanduiding voor dia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6EFA8B8-4A60-46CF-AC54-166CCBD69364}" type="slidenum">
              <a:rPr lang="en-US" altLang="nl-BE"/>
              <a:pPr/>
              <a:t>16</a:t>
            </a:fld>
            <a:endParaRPr lang="en-US" alt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1E9B060-39E8-4882-8A76-50B8C694E236}" type="datetime1">
              <a:rPr lang="nl-BE" smtClean="0"/>
              <a:pPr>
                <a:defRPr/>
              </a:pPr>
              <a:t>13/01/2020</a:t>
            </a:fld>
            <a:endParaRPr lang="en-US" dirty="0"/>
          </a:p>
        </p:txBody>
      </p:sp>
      <p:sp>
        <p:nvSpPr>
          <p:cNvPr id="16388" name="Tijdelijke aanduiding voor dia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192133A-5407-45C0-972E-4043C46552CB}" type="slidenum">
              <a:rPr lang="en-US" altLang="nl-BE"/>
              <a:pPr/>
              <a:t>17</a:t>
            </a:fld>
            <a:endParaRPr lang="en-US" altLang="nl-BE"/>
          </a:p>
        </p:txBody>
      </p:sp>
      <p:pic>
        <p:nvPicPr>
          <p:cNvPr id="7" name="Tijdelijke aanduiding voor inhoud 6" descr="Sector 1-2-3 bi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1" y="457972"/>
            <a:ext cx="7758544" cy="58956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jdelijke aanduiding voor inhoud 2"/>
          <p:cNvSpPr>
            <a:spLocks noGrp="1"/>
          </p:cNvSpPr>
          <p:nvPr>
            <p:ph idx="1"/>
          </p:nvPr>
        </p:nvSpPr>
        <p:spPr>
          <a:xfrm>
            <a:off x="1103313" y="263237"/>
            <a:ext cx="8947150" cy="6259802"/>
          </a:xfrm>
        </p:spPr>
        <p:txBody>
          <a:bodyPr/>
          <a:lstStyle/>
          <a:p>
            <a:endParaRPr lang="nl-BE" altLang="nl-BE" sz="2800" dirty="0" smtClean="0"/>
          </a:p>
          <a:p>
            <a:r>
              <a:rPr lang="nl-BE" altLang="nl-BE" sz="2800" dirty="0" smtClean="0"/>
              <a:t>Binnen deze nieuwe afbakening van de lossingsectoren  kunnen ENKEL de hokken gelegen binnen een aanpalende rechthoek van 2,5 km breed ten westen of ten oosten van de </a:t>
            </a:r>
            <a:r>
              <a:rPr lang="nl-BE" altLang="nl-BE" sz="2800" dirty="0" smtClean="0"/>
              <a:t>lossingssector-lijn</a:t>
            </a:r>
            <a:r>
              <a:rPr lang="nl-BE" altLang="nl-BE" sz="2800" dirty="0" smtClean="0"/>
              <a:t>,  kiezen in welke sector ze definitief willen spelen.</a:t>
            </a:r>
          </a:p>
          <a:p>
            <a:r>
              <a:rPr lang="nl-BE" altLang="nl-BE" sz="2800" dirty="0" smtClean="0"/>
              <a:t>Dit wordt geïllustreerd door de groene lijnen op een breedte van 2.5km van de sectorlijnen.</a:t>
            </a:r>
          </a:p>
          <a:p>
            <a:r>
              <a:rPr lang="nl-BE" altLang="nl-BE" sz="2800" dirty="0" smtClean="0"/>
              <a:t>De deelnemingzone voor vluchten met aparte </a:t>
            </a:r>
            <a:r>
              <a:rPr lang="nl-BE" altLang="nl-BE" sz="2800" dirty="0" err="1" smtClean="0"/>
              <a:t>lossingsuren</a:t>
            </a:r>
            <a:r>
              <a:rPr lang="nl-BE" altLang="nl-BE" sz="2800" dirty="0" smtClean="0"/>
              <a:t> dient zich te bevinden binnen de afbakening van de sectorlijnen.</a:t>
            </a:r>
          </a:p>
          <a:p>
            <a:endParaRPr lang="nl-BE" altLang="nl-BE" dirty="0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1E9B060-39E8-4882-8A76-50B8C694E236}" type="datetime1">
              <a:rPr lang="nl-BE" smtClean="0"/>
              <a:pPr>
                <a:defRPr/>
              </a:pPr>
              <a:t>13/01/2020</a:t>
            </a:fld>
            <a:endParaRPr lang="en-US" dirty="0"/>
          </a:p>
        </p:txBody>
      </p:sp>
      <p:sp>
        <p:nvSpPr>
          <p:cNvPr id="12292" name="Tijdelijke aanduiding voor dia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6EFA8B8-4A60-46CF-AC54-166CCBD69364}" type="slidenum">
              <a:rPr lang="en-US" altLang="nl-BE"/>
              <a:pPr/>
              <a:t>18</a:t>
            </a:fld>
            <a:endParaRPr lang="en-US" alt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>
          <a:xfrm>
            <a:off x="646113" y="374074"/>
            <a:ext cx="9404350" cy="1478540"/>
          </a:xfrm>
        </p:spPr>
        <p:txBody>
          <a:bodyPr/>
          <a:lstStyle/>
          <a:p>
            <a:pPr algn="ctr"/>
            <a:r>
              <a:rPr lang="nl-BE" altLang="nl-BE" dirty="0" smtClean="0"/>
              <a:t>Sector 1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1E9B060-39E8-4882-8A76-50B8C694E236}" type="datetime1">
              <a:rPr lang="nl-BE" smtClean="0"/>
              <a:pPr>
                <a:defRPr/>
              </a:pPr>
              <a:t>13/01/2020</a:t>
            </a:fld>
            <a:endParaRPr lang="en-US" dirty="0"/>
          </a:p>
        </p:txBody>
      </p:sp>
      <p:sp>
        <p:nvSpPr>
          <p:cNvPr id="18437" name="Tijdelijke aanduiding voor dia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2FDA49F-8BC8-4612-93A7-8DA9AA23DA66}" type="slidenum">
              <a:rPr lang="en-US" altLang="nl-BE"/>
              <a:pPr/>
              <a:t>19</a:t>
            </a:fld>
            <a:endParaRPr lang="en-US" altLang="nl-BE"/>
          </a:p>
        </p:txBody>
      </p:sp>
      <p:pic>
        <p:nvPicPr>
          <p:cNvPr id="7" name="Tijdelijke aanduiding voor inhoud 6" descr="Sector 1 bi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908" y="1002686"/>
            <a:ext cx="9725891" cy="56780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Wingdings 3" pitchFamily="18" charset="2"/>
              <a:buNone/>
            </a:pPr>
            <a:r>
              <a:rPr lang="nl-BE" altLang="nl-BE" sz="7200" dirty="0" smtClean="0"/>
              <a:t>Voorafgaand een weinig historiek!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 dirty="0"/>
              <a:t>24/11/2019</a:t>
            </a:r>
            <a:endParaRPr lang="en-US" dirty="0"/>
          </a:p>
        </p:txBody>
      </p:sp>
      <p:sp>
        <p:nvSpPr>
          <p:cNvPr id="9220" name="Tijdelijke aanduiding voor dia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5C6957F-03DF-4A40-8CCE-9F3EE6B4EA57}" type="slidenum">
              <a:rPr lang="en-US" altLang="nl-BE"/>
              <a:pPr/>
              <a:t>2</a:t>
            </a:fld>
            <a:endParaRPr lang="en-US" alt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>
          <a:xfrm>
            <a:off x="646113" y="374074"/>
            <a:ext cx="9404350" cy="1478540"/>
          </a:xfrm>
        </p:spPr>
        <p:txBody>
          <a:bodyPr/>
          <a:lstStyle/>
          <a:p>
            <a:pPr algn="ctr"/>
            <a:r>
              <a:rPr lang="nl-BE" altLang="nl-BE" dirty="0" smtClean="0"/>
              <a:t>Sector 2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1E9B060-39E8-4882-8A76-50B8C694E236}" type="datetime1">
              <a:rPr lang="nl-BE" smtClean="0"/>
              <a:pPr>
                <a:defRPr/>
              </a:pPr>
              <a:t>13/01/2020</a:t>
            </a:fld>
            <a:endParaRPr lang="en-US" dirty="0"/>
          </a:p>
        </p:txBody>
      </p:sp>
      <p:sp>
        <p:nvSpPr>
          <p:cNvPr id="18437" name="Tijdelijke aanduiding voor dia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2FDA49F-8BC8-4612-93A7-8DA9AA23DA66}" type="slidenum">
              <a:rPr lang="en-US" altLang="nl-BE"/>
              <a:pPr/>
              <a:t>20</a:t>
            </a:fld>
            <a:endParaRPr lang="en-US" altLang="nl-BE"/>
          </a:p>
        </p:txBody>
      </p:sp>
      <p:pic>
        <p:nvPicPr>
          <p:cNvPr id="8" name="Tijdelijke aanduiding voor inhoud 7" descr="Sector 2bi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9927" y="997603"/>
            <a:ext cx="9698182" cy="520923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>
          <a:xfrm>
            <a:off x="646113" y="374074"/>
            <a:ext cx="9404350" cy="1478540"/>
          </a:xfrm>
        </p:spPr>
        <p:txBody>
          <a:bodyPr/>
          <a:lstStyle/>
          <a:p>
            <a:pPr algn="ctr"/>
            <a:r>
              <a:rPr lang="nl-BE" altLang="nl-BE" dirty="0" smtClean="0"/>
              <a:t>Sector 3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1E9B060-39E8-4882-8A76-50B8C694E236}" type="datetime1">
              <a:rPr lang="nl-BE" smtClean="0"/>
              <a:pPr>
                <a:defRPr/>
              </a:pPr>
              <a:t>13/01/2020</a:t>
            </a:fld>
            <a:endParaRPr lang="en-US" dirty="0"/>
          </a:p>
        </p:txBody>
      </p:sp>
      <p:sp>
        <p:nvSpPr>
          <p:cNvPr id="18437" name="Tijdelijke aanduiding voor dia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2FDA49F-8BC8-4612-93A7-8DA9AA23DA66}" type="slidenum">
              <a:rPr lang="en-US" altLang="nl-BE"/>
              <a:pPr/>
              <a:t>21</a:t>
            </a:fld>
            <a:endParaRPr lang="en-US" altLang="nl-BE"/>
          </a:p>
        </p:txBody>
      </p:sp>
      <p:pic>
        <p:nvPicPr>
          <p:cNvPr id="7" name="Tijdelijke aanduiding voor inhoud 6" descr="Sector 3bi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6715" y="1025237"/>
            <a:ext cx="9431285" cy="530629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646113" y="452438"/>
            <a:ext cx="9404350" cy="794471"/>
          </a:xfrm>
        </p:spPr>
        <p:txBody>
          <a:bodyPr/>
          <a:lstStyle/>
          <a:p>
            <a:pPr algn="ctr"/>
            <a:r>
              <a:rPr lang="nl-BE" dirty="0" smtClean="0"/>
              <a:t>Stappenplan</a:t>
            </a:r>
            <a:endParaRPr lang="nl-BE" dirty="0"/>
          </a:p>
        </p:txBody>
      </p:sp>
      <p:sp>
        <p:nvSpPr>
          <p:cNvPr id="12290" name="Tijdelijke aanduiding voor inhoud 2"/>
          <p:cNvSpPr>
            <a:spLocks noGrp="1"/>
          </p:cNvSpPr>
          <p:nvPr>
            <p:ph idx="1"/>
          </p:nvPr>
        </p:nvSpPr>
        <p:spPr>
          <a:xfrm>
            <a:off x="992476" y="1290638"/>
            <a:ext cx="8947150" cy="4195762"/>
          </a:xfrm>
        </p:spPr>
        <p:txBody>
          <a:bodyPr/>
          <a:lstStyle/>
          <a:p>
            <a:endParaRPr lang="nl-BE" altLang="nl-BE" sz="2800" dirty="0" smtClean="0"/>
          </a:p>
          <a:p>
            <a:endParaRPr lang="nl-BE" altLang="nl-BE" sz="2800" dirty="0" smtClean="0"/>
          </a:p>
          <a:p>
            <a:r>
              <a:rPr lang="nl-BE" altLang="nl-BE" sz="2800" dirty="0" smtClean="0"/>
              <a:t>Realisatie van een rekentool waarmee de liefhebbers en de verenigingen kunnen zien in welke </a:t>
            </a:r>
            <a:r>
              <a:rPr lang="nl-BE" altLang="nl-BE" sz="2800" dirty="0" smtClean="0"/>
              <a:t>lossingssector  </a:t>
            </a:r>
            <a:r>
              <a:rPr lang="nl-BE" altLang="nl-BE" sz="2800" dirty="0" smtClean="0"/>
              <a:t>het hok gelegen is.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E9B060-39E8-4882-8A76-50B8C694E236}" type="datetime1">
              <a:rPr lang="nl-BE" smtClean="0"/>
              <a:pPr>
                <a:defRPr/>
              </a:pPr>
              <a:t>13/01/2020</a:t>
            </a:fld>
            <a:endParaRPr lang="en-US" dirty="0"/>
          </a:p>
        </p:txBody>
      </p:sp>
      <p:sp>
        <p:nvSpPr>
          <p:cNvPr id="12292" name="Tijdelijke aanduiding voor dia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6EFA8B8-4A60-46CF-AC54-166CCBD69364}" type="slidenum">
              <a:rPr lang="en-US" altLang="nl-BE"/>
              <a:pPr/>
              <a:t>22</a:t>
            </a:fld>
            <a:endParaRPr lang="en-US" alt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659968" y="230765"/>
            <a:ext cx="9404350" cy="794471"/>
          </a:xfrm>
        </p:spPr>
        <p:txBody>
          <a:bodyPr/>
          <a:lstStyle/>
          <a:p>
            <a:pPr algn="ctr"/>
            <a:r>
              <a:rPr lang="nl-BE" dirty="0" smtClean="0"/>
              <a:t>Stappenplan</a:t>
            </a:r>
            <a:endParaRPr lang="nl-BE" dirty="0"/>
          </a:p>
        </p:txBody>
      </p:sp>
      <p:sp>
        <p:nvSpPr>
          <p:cNvPr id="12290" name="Tijdelijke aanduiding voor inhoud 2"/>
          <p:cNvSpPr>
            <a:spLocks noGrp="1"/>
          </p:cNvSpPr>
          <p:nvPr>
            <p:ph idx="1"/>
          </p:nvPr>
        </p:nvSpPr>
        <p:spPr>
          <a:xfrm>
            <a:off x="332509" y="1041256"/>
            <a:ext cx="11416146" cy="5816744"/>
          </a:xfrm>
        </p:spPr>
        <p:txBody>
          <a:bodyPr/>
          <a:lstStyle/>
          <a:p>
            <a:r>
              <a:rPr lang="nl-BE" altLang="nl-BE" sz="2800" dirty="0" smtClean="0"/>
              <a:t>Legende van de tool :</a:t>
            </a:r>
          </a:p>
          <a:p>
            <a:pPr lvl="1"/>
            <a:r>
              <a:rPr lang="nl-NL" altLang="nl-BE" sz="2600" dirty="0" err="1" smtClean="0"/>
              <a:t>Sect</a:t>
            </a:r>
            <a:r>
              <a:rPr lang="nl-NL" altLang="nl-BE" sz="2600" dirty="0" smtClean="0"/>
              <a:t> 1</a:t>
            </a:r>
          </a:p>
          <a:p>
            <a:pPr lvl="1"/>
            <a:r>
              <a:rPr lang="nl-NL" altLang="nl-BE" sz="2600" dirty="0" err="1" smtClean="0"/>
              <a:t>Sect</a:t>
            </a:r>
            <a:r>
              <a:rPr lang="nl-NL" altLang="nl-BE" sz="2600" dirty="0" smtClean="0"/>
              <a:t> 1 Oost: 2.5km links aan de grenslijn tussen </a:t>
            </a:r>
            <a:r>
              <a:rPr lang="nl-NL" altLang="nl-BE" sz="2600" dirty="0" err="1" smtClean="0"/>
              <a:t>Sect</a:t>
            </a:r>
            <a:r>
              <a:rPr lang="nl-NL" altLang="nl-BE" sz="2600" dirty="0" smtClean="0"/>
              <a:t> 1 en </a:t>
            </a:r>
            <a:r>
              <a:rPr lang="nl-NL" altLang="nl-BE" sz="2600" dirty="0" err="1" smtClean="0"/>
              <a:t>Sect</a:t>
            </a:r>
            <a:r>
              <a:rPr lang="nl-NL" altLang="nl-BE" sz="2600" dirty="0" smtClean="0"/>
              <a:t> 2 </a:t>
            </a:r>
          </a:p>
          <a:p>
            <a:pPr lvl="1"/>
            <a:r>
              <a:rPr lang="nl-NL" altLang="nl-BE" sz="2600" dirty="0" err="1" smtClean="0"/>
              <a:t>Sect</a:t>
            </a:r>
            <a:r>
              <a:rPr lang="nl-NL" altLang="nl-BE" sz="2600" dirty="0" smtClean="0"/>
              <a:t> 2 West: 2.5km rechts aan de grenslijn tussen </a:t>
            </a:r>
            <a:r>
              <a:rPr lang="nl-NL" altLang="nl-BE" sz="2600" dirty="0" err="1" smtClean="0"/>
              <a:t>Sect</a:t>
            </a:r>
            <a:r>
              <a:rPr lang="nl-NL" altLang="nl-BE" sz="2600" dirty="0" smtClean="0"/>
              <a:t> 1 en </a:t>
            </a:r>
            <a:r>
              <a:rPr lang="nl-NL" altLang="nl-BE" sz="2600" dirty="0" err="1" smtClean="0"/>
              <a:t>Sect</a:t>
            </a:r>
            <a:r>
              <a:rPr lang="nl-NL" altLang="nl-BE" sz="2600" dirty="0" smtClean="0"/>
              <a:t> 2 </a:t>
            </a:r>
          </a:p>
          <a:p>
            <a:pPr lvl="1"/>
            <a:r>
              <a:rPr lang="nl-NL" altLang="nl-BE" sz="2600" dirty="0" err="1" smtClean="0"/>
              <a:t>Sect</a:t>
            </a:r>
            <a:r>
              <a:rPr lang="nl-NL" altLang="nl-BE" sz="2600" dirty="0" smtClean="0"/>
              <a:t> 2</a:t>
            </a:r>
          </a:p>
          <a:p>
            <a:pPr lvl="1"/>
            <a:r>
              <a:rPr lang="nl-NL" altLang="nl-BE" sz="2600" dirty="0" smtClean="0"/>
              <a:t>Sect2 </a:t>
            </a:r>
            <a:r>
              <a:rPr lang="nl-NL" altLang="nl-BE" sz="2600" dirty="0" smtClean="0"/>
              <a:t>Oost</a:t>
            </a:r>
            <a:r>
              <a:rPr lang="nl-NL" altLang="nl-BE" sz="2600" dirty="0" smtClean="0"/>
              <a:t>: 2.5km </a:t>
            </a:r>
            <a:r>
              <a:rPr lang="nl-NL" altLang="nl-BE" sz="2600" dirty="0" smtClean="0"/>
              <a:t>links aan de grenslijn tussen </a:t>
            </a:r>
            <a:r>
              <a:rPr lang="nl-NL" altLang="nl-BE" sz="2600" dirty="0" err="1" smtClean="0"/>
              <a:t>Sect</a:t>
            </a:r>
            <a:r>
              <a:rPr lang="nl-NL" altLang="nl-BE" sz="2600" dirty="0" smtClean="0"/>
              <a:t> 2 en </a:t>
            </a:r>
            <a:r>
              <a:rPr lang="nl-NL" altLang="nl-BE" sz="2600" dirty="0" err="1" smtClean="0"/>
              <a:t>Sect</a:t>
            </a:r>
            <a:r>
              <a:rPr lang="nl-NL" altLang="nl-BE" sz="2600" dirty="0" smtClean="0"/>
              <a:t> 3 </a:t>
            </a:r>
          </a:p>
          <a:p>
            <a:pPr lvl="1"/>
            <a:r>
              <a:rPr lang="nl-NL" altLang="nl-BE" sz="2600" dirty="0" err="1" smtClean="0"/>
              <a:t>Sect</a:t>
            </a:r>
            <a:r>
              <a:rPr lang="nl-NL" altLang="nl-BE" sz="2600" dirty="0" smtClean="0"/>
              <a:t> 3 </a:t>
            </a:r>
            <a:r>
              <a:rPr lang="nl-NL" altLang="nl-BE" sz="2600" dirty="0" smtClean="0"/>
              <a:t>West</a:t>
            </a:r>
            <a:r>
              <a:rPr lang="nl-NL" altLang="nl-BE" sz="2600" dirty="0" smtClean="0"/>
              <a:t>: </a:t>
            </a:r>
            <a:r>
              <a:rPr lang="nl-NL" altLang="nl-BE" sz="2600" dirty="0" smtClean="0"/>
              <a:t>2.5km rechts aan de grenslijn tussen </a:t>
            </a:r>
            <a:r>
              <a:rPr lang="nl-NL" altLang="nl-BE" sz="2600" dirty="0" err="1" smtClean="0"/>
              <a:t>Sect</a:t>
            </a:r>
            <a:r>
              <a:rPr lang="nl-NL" altLang="nl-BE" sz="2600" dirty="0" smtClean="0"/>
              <a:t> 2 en </a:t>
            </a:r>
            <a:r>
              <a:rPr lang="nl-NL" altLang="nl-BE" sz="2600" dirty="0" err="1" smtClean="0"/>
              <a:t>Sect</a:t>
            </a:r>
            <a:r>
              <a:rPr lang="nl-NL" altLang="nl-BE" sz="2600" dirty="0" smtClean="0"/>
              <a:t> 3 </a:t>
            </a:r>
          </a:p>
          <a:p>
            <a:pPr lvl="1"/>
            <a:r>
              <a:rPr lang="nl-NL" altLang="nl-BE" sz="2600" dirty="0" err="1" smtClean="0"/>
              <a:t>Sect</a:t>
            </a:r>
            <a:r>
              <a:rPr lang="nl-NL" altLang="nl-BE" sz="2600" dirty="0" smtClean="0"/>
              <a:t> 3</a:t>
            </a:r>
          </a:p>
          <a:p>
            <a:pPr lvl="1"/>
            <a:endParaRPr lang="nl-BE" altLang="nl-BE" sz="2600" dirty="0" smtClean="0"/>
          </a:p>
          <a:p>
            <a:endParaRPr lang="nl-BE" altLang="nl-BE" sz="2800" dirty="0" smtClean="0"/>
          </a:p>
          <a:p>
            <a:endParaRPr lang="nl-BE" altLang="nl-BE" dirty="0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E9B060-39E8-4882-8A76-50B8C694E236}" type="datetime1">
              <a:rPr lang="nl-BE" smtClean="0"/>
              <a:pPr>
                <a:defRPr/>
              </a:pPr>
              <a:t>13/01/2020</a:t>
            </a:fld>
            <a:endParaRPr lang="en-US" dirty="0"/>
          </a:p>
        </p:txBody>
      </p:sp>
      <p:sp>
        <p:nvSpPr>
          <p:cNvPr id="12292" name="Tijdelijke aanduiding voor dia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6EFA8B8-4A60-46CF-AC54-166CCBD69364}" type="slidenum">
              <a:rPr lang="en-US" altLang="nl-BE"/>
              <a:pPr/>
              <a:t>23</a:t>
            </a:fld>
            <a:endParaRPr lang="en-US" alt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646113" y="452438"/>
            <a:ext cx="9404350" cy="794471"/>
          </a:xfrm>
        </p:spPr>
        <p:txBody>
          <a:bodyPr/>
          <a:lstStyle/>
          <a:p>
            <a:pPr algn="ctr"/>
            <a:r>
              <a:rPr lang="nl-BE" dirty="0" smtClean="0"/>
              <a:t>Stappenplan</a:t>
            </a:r>
            <a:endParaRPr lang="nl-BE" dirty="0"/>
          </a:p>
        </p:txBody>
      </p:sp>
      <p:sp>
        <p:nvSpPr>
          <p:cNvPr id="12290" name="Tijdelijke aanduiding voor inhoud 2"/>
          <p:cNvSpPr>
            <a:spLocks noGrp="1"/>
          </p:cNvSpPr>
          <p:nvPr>
            <p:ph idx="1"/>
          </p:nvPr>
        </p:nvSpPr>
        <p:spPr>
          <a:xfrm>
            <a:off x="992476" y="1290638"/>
            <a:ext cx="8947150" cy="4195762"/>
          </a:xfrm>
        </p:spPr>
        <p:txBody>
          <a:bodyPr/>
          <a:lstStyle/>
          <a:p>
            <a:endParaRPr lang="nl-BE" altLang="nl-BE" sz="2800" dirty="0" smtClean="0"/>
          </a:p>
          <a:p>
            <a:r>
              <a:rPr lang="nl-BE" altLang="nl-BE" sz="2800" dirty="0" smtClean="0"/>
              <a:t>Publicatie van deze tool op de website van de KBDB onder de rubriek  PE/SPE – PE Vlaams Brabant  zodat de liefhebbers en verenigingen deze voor gebruik kunnen downloaden.</a:t>
            </a:r>
          </a:p>
          <a:p>
            <a:r>
              <a:rPr lang="nl-NL" altLang="nl-BE" sz="2800" dirty="0" smtClean="0"/>
              <a:t>Hieronder een voorbeeld van deze tool: </a:t>
            </a:r>
          </a:p>
          <a:p>
            <a:endParaRPr lang="nl-BE" altLang="nl-BE" dirty="0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E9B060-39E8-4882-8A76-50B8C694E236}" type="datetime1">
              <a:rPr lang="nl-BE" smtClean="0"/>
              <a:pPr>
                <a:defRPr/>
              </a:pPr>
              <a:t>13/01/2020</a:t>
            </a:fld>
            <a:endParaRPr lang="en-US" dirty="0"/>
          </a:p>
        </p:txBody>
      </p:sp>
      <p:sp>
        <p:nvSpPr>
          <p:cNvPr id="12292" name="Tijdelijke aanduiding voor dia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6EFA8B8-4A60-46CF-AC54-166CCBD69364}" type="slidenum">
              <a:rPr lang="en-US" altLang="nl-BE"/>
              <a:pPr/>
              <a:t>24</a:t>
            </a:fld>
            <a:endParaRPr lang="en-US" alt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646113" y="452438"/>
            <a:ext cx="9404350" cy="794471"/>
          </a:xfrm>
        </p:spPr>
        <p:txBody>
          <a:bodyPr/>
          <a:lstStyle/>
          <a:p>
            <a:pPr algn="ctr"/>
            <a:r>
              <a:rPr lang="nl-BE" dirty="0" smtClean="0"/>
              <a:t>Stappenplan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E9B060-39E8-4882-8A76-50B8C694E236}" type="datetime1">
              <a:rPr lang="nl-BE" smtClean="0"/>
              <a:pPr>
                <a:defRPr/>
              </a:pPr>
              <a:t>13/01/2020</a:t>
            </a:fld>
            <a:endParaRPr lang="en-US" dirty="0"/>
          </a:p>
        </p:txBody>
      </p:sp>
      <p:sp>
        <p:nvSpPr>
          <p:cNvPr id="12292" name="Tijdelijke aanduiding voor dia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6EFA8B8-4A60-46CF-AC54-166CCBD69364}" type="slidenum">
              <a:rPr lang="en-US" altLang="nl-BE"/>
              <a:pPr/>
              <a:t>25</a:t>
            </a:fld>
            <a:endParaRPr lang="en-US" altLang="nl-BE"/>
          </a:p>
        </p:txBody>
      </p:sp>
      <p:pic>
        <p:nvPicPr>
          <p:cNvPr id="12" name="Tijdelijke aanduiding voor inhoud 11" descr="Naamloo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9818" y="1717963"/>
            <a:ext cx="9531927" cy="465512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646113" y="452438"/>
            <a:ext cx="9404350" cy="794471"/>
          </a:xfrm>
        </p:spPr>
        <p:txBody>
          <a:bodyPr/>
          <a:lstStyle/>
          <a:p>
            <a:pPr algn="ctr"/>
            <a:r>
              <a:rPr lang="nl-BE" dirty="0" smtClean="0"/>
              <a:t>Stappenplan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E9B060-39E8-4882-8A76-50B8C694E236}" type="datetime1">
              <a:rPr lang="nl-BE" smtClean="0"/>
              <a:pPr>
                <a:defRPr/>
              </a:pPr>
              <a:t>13/01/2020</a:t>
            </a:fld>
            <a:endParaRPr lang="en-US" dirty="0"/>
          </a:p>
        </p:txBody>
      </p:sp>
      <p:sp>
        <p:nvSpPr>
          <p:cNvPr id="12292" name="Tijdelijke aanduiding voor dia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6EFA8B8-4A60-46CF-AC54-166CCBD69364}" type="slidenum">
              <a:rPr lang="en-US" altLang="nl-BE"/>
              <a:pPr/>
              <a:t>26</a:t>
            </a:fld>
            <a:endParaRPr lang="en-US" altLang="nl-BE"/>
          </a:p>
        </p:txBody>
      </p:sp>
      <p:pic>
        <p:nvPicPr>
          <p:cNvPr id="7" name="Tijdelijke aanduiding voor inhoud 6" descr="Naamloos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1813" y="1510146"/>
            <a:ext cx="9151303" cy="501534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646113" y="452438"/>
            <a:ext cx="9404350" cy="794471"/>
          </a:xfrm>
        </p:spPr>
        <p:txBody>
          <a:bodyPr/>
          <a:lstStyle/>
          <a:p>
            <a:pPr algn="ctr"/>
            <a:r>
              <a:rPr lang="nl-BE" dirty="0" smtClean="0"/>
              <a:t>Stappenplan</a:t>
            </a:r>
            <a:endParaRPr lang="nl-BE" dirty="0"/>
          </a:p>
        </p:txBody>
      </p:sp>
      <p:sp>
        <p:nvSpPr>
          <p:cNvPr id="12290" name="Tijdelijke aanduiding voor inhoud 2"/>
          <p:cNvSpPr>
            <a:spLocks noGrp="1"/>
          </p:cNvSpPr>
          <p:nvPr>
            <p:ph idx="1"/>
          </p:nvPr>
        </p:nvSpPr>
        <p:spPr>
          <a:xfrm>
            <a:off x="992476" y="1290637"/>
            <a:ext cx="9024360" cy="5359545"/>
          </a:xfrm>
        </p:spPr>
        <p:txBody>
          <a:bodyPr/>
          <a:lstStyle/>
          <a:p>
            <a:endParaRPr lang="nl-BE" altLang="nl-BE" sz="2800" dirty="0" smtClean="0"/>
          </a:p>
          <a:p>
            <a:r>
              <a:rPr lang="nl-BE" altLang="nl-BE" sz="2800" dirty="0" smtClean="0"/>
              <a:t>De verenigingen verzoeken de </a:t>
            </a:r>
            <a:r>
              <a:rPr lang="nl-BE" altLang="nl-BE" sz="2800" dirty="0" err="1" smtClean="0"/>
              <a:t>hoklijstleden</a:t>
            </a:r>
            <a:r>
              <a:rPr lang="nl-BE" altLang="nl-BE" sz="2800" dirty="0" smtClean="0"/>
              <a:t> van 2020 die een keuze kunnen maken, hun definitieve keuze te bepalen voor een vastgelegde datum.</a:t>
            </a:r>
          </a:p>
          <a:p>
            <a:r>
              <a:rPr lang="nl-BE" altLang="nl-BE" sz="2800" dirty="0" smtClean="0"/>
              <a:t>De verenigingen vullen de door het secretariaat van de PE </a:t>
            </a:r>
            <a:r>
              <a:rPr lang="nl-BE" altLang="nl-BE" sz="2800" dirty="0" err="1" smtClean="0"/>
              <a:t>Vl-Brabant</a:t>
            </a:r>
            <a:r>
              <a:rPr lang="nl-BE" altLang="nl-BE" sz="2800" dirty="0" smtClean="0"/>
              <a:t> opgestelde  lijst van de liefhebbers met hun keuze in en verzenden deze digitaal voor een vastgelegde datum naar het secretariaat van de PE. </a:t>
            </a:r>
            <a:endParaRPr lang="nl-BE" altLang="nl-BE" dirty="0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E9B060-39E8-4882-8A76-50B8C694E236}" type="datetime1">
              <a:rPr lang="nl-BE" smtClean="0"/>
              <a:pPr>
                <a:defRPr/>
              </a:pPr>
              <a:t>13/01/2020</a:t>
            </a:fld>
            <a:endParaRPr lang="en-US" dirty="0"/>
          </a:p>
        </p:txBody>
      </p:sp>
      <p:sp>
        <p:nvSpPr>
          <p:cNvPr id="12292" name="Tijdelijke aanduiding voor dia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6EFA8B8-4A60-46CF-AC54-166CCBD69364}" type="slidenum">
              <a:rPr lang="en-US" altLang="nl-BE"/>
              <a:pPr/>
              <a:t>27</a:t>
            </a:fld>
            <a:endParaRPr lang="en-US" alt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646113" y="452438"/>
            <a:ext cx="9404350" cy="794471"/>
          </a:xfrm>
        </p:spPr>
        <p:txBody>
          <a:bodyPr/>
          <a:lstStyle/>
          <a:p>
            <a:pPr algn="ctr"/>
            <a:r>
              <a:rPr lang="nl-BE" dirty="0" smtClean="0"/>
              <a:t>Stappenplan</a:t>
            </a:r>
            <a:endParaRPr lang="nl-BE" dirty="0"/>
          </a:p>
        </p:txBody>
      </p:sp>
      <p:sp>
        <p:nvSpPr>
          <p:cNvPr id="12290" name="Tijdelijke aanduiding voor inhoud 2"/>
          <p:cNvSpPr>
            <a:spLocks noGrp="1"/>
          </p:cNvSpPr>
          <p:nvPr>
            <p:ph idx="1"/>
          </p:nvPr>
        </p:nvSpPr>
        <p:spPr>
          <a:xfrm>
            <a:off x="992476" y="1290637"/>
            <a:ext cx="9024360" cy="5359545"/>
          </a:xfrm>
        </p:spPr>
        <p:txBody>
          <a:bodyPr/>
          <a:lstStyle/>
          <a:p>
            <a:r>
              <a:rPr lang="nl-BE" altLang="nl-BE" sz="2800" dirty="0" smtClean="0"/>
              <a:t>Het secretariaat  bundelt deze lijsten tot een geheel .</a:t>
            </a:r>
          </a:p>
          <a:p>
            <a:r>
              <a:rPr lang="nl-BE" altLang="nl-BE" sz="2800" dirty="0" smtClean="0"/>
              <a:t>Voor de aanvang van het seizoen publiceert het secretariaat deze lijst , die alleen toegankelijk is met een login van de verenigingen, onder de rubriek PE/SPE – PE Vlaams-Brabant.</a:t>
            </a:r>
          </a:p>
          <a:p>
            <a:r>
              <a:rPr lang="nl-BE" altLang="nl-BE" sz="2800" dirty="0" smtClean="0"/>
              <a:t>De verenigingen ontvangen een geëigende login voor consultatie van deze lijst.</a:t>
            </a:r>
          </a:p>
          <a:p>
            <a:r>
              <a:rPr lang="nl-BE" altLang="nl-BE" sz="2800" dirty="0" smtClean="0"/>
              <a:t>De verenigingen verzenden wekelijks  digitaal de verkorte spiegellijsten en de uitslagen </a:t>
            </a:r>
            <a:r>
              <a:rPr lang="nl-BE" altLang="nl-BE" sz="2800" dirty="0" smtClean="0"/>
              <a:t>naar</a:t>
            </a:r>
            <a:r>
              <a:rPr lang="nl-BE" altLang="nl-BE" sz="2800" dirty="0" smtClean="0"/>
              <a:t> </a:t>
            </a:r>
            <a:r>
              <a:rPr lang="nl-BE" altLang="nl-BE" sz="2800" dirty="0" smtClean="0"/>
              <a:t>het secretariaat van de PE Vlaams-Brabant.</a:t>
            </a:r>
            <a:endParaRPr lang="nl-BE" altLang="nl-BE" dirty="0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E9B060-39E8-4882-8A76-50B8C694E236}" type="datetime1">
              <a:rPr lang="nl-BE" smtClean="0"/>
              <a:pPr>
                <a:defRPr/>
              </a:pPr>
              <a:t>13/01/2020</a:t>
            </a:fld>
            <a:endParaRPr lang="en-US" dirty="0"/>
          </a:p>
        </p:txBody>
      </p:sp>
      <p:sp>
        <p:nvSpPr>
          <p:cNvPr id="12292" name="Tijdelijke aanduiding voor dia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6EFA8B8-4A60-46CF-AC54-166CCBD69364}" type="slidenum">
              <a:rPr lang="en-US" altLang="nl-BE"/>
              <a:pPr/>
              <a:t>28</a:t>
            </a:fld>
            <a:endParaRPr lang="en-US" alt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>
          <a:xfrm>
            <a:off x="900113" y="2822575"/>
            <a:ext cx="10877550" cy="1400175"/>
          </a:xfrm>
        </p:spPr>
        <p:txBody>
          <a:bodyPr/>
          <a:lstStyle/>
          <a:p>
            <a:pPr algn="ctr"/>
            <a:r>
              <a:rPr lang="nl-BE" altLang="nl-BE" smtClean="0"/>
              <a:t>De weg naar de toekomst.</a:t>
            </a:r>
            <a:br>
              <a:rPr lang="nl-BE" altLang="nl-BE" smtClean="0"/>
            </a:br>
            <a:r>
              <a:rPr lang="nl-BE" altLang="nl-BE" smtClean="0"/>
              <a:t/>
            </a:r>
            <a:br>
              <a:rPr lang="nl-BE" altLang="nl-BE" smtClean="0"/>
            </a:br>
            <a:r>
              <a:rPr lang="nl-BE" altLang="nl-BE" smtClean="0"/>
              <a:t/>
            </a:r>
            <a:br>
              <a:rPr lang="nl-BE" altLang="nl-BE" smtClean="0"/>
            </a:br>
            <a:r>
              <a:rPr lang="nl-BE" altLang="nl-BE" smtClean="0"/>
              <a:t/>
            </a:r>
            <a:br>
              <a:rPr lang="nl-BE" altLang="nl-BE" smtClean="0"/>
            </a:br>
            <a:r>
              <a:rPr lang="nl-BE" altLang="nl-BE" smtClean="0"/>
              <a:t/>
            </a:r>
            <a:br>
              <a:rPr lang="nl-BE" altLang="nl-BE" smtClean="0"/>
            </a:br>
            <a:r>
              <a:rPr lang="nl-BE" altLang="nl-BE" smtClean="0"/>
              <a:t/>
            </a:r>
            <a:br>
              <a:rPr lang="nl-BE" altLang="nl-BE" smtClean="0"/>
            </a:br>
            <a:r>
              <a:rPr lang="nl-BE" altLang="nl-BE" smtClean="0"/>
              <a:t/>
            </a:r>
            <a:br>
              <a:rPr lang="nl-BE" altLang="nl-BE" smtClean="0"/>
            </a:br>
            <a:r>
              <a:rPr lang="nl-BE" altLang="nl-BE" smtClean="0"/>
              <a:t/>
            </a:r>
            <a:br>
              <a:rPr lang="nl-BE" altLang="nl-BE" smtClean="0"/>
            </a:br>
            <a:r>
              <a:rPr lang="nl-BE" altLang="nl-BE" smtClean="0"/>
              <a:t/>
            </a:r>
            <a:br>
              <a:rPr lang="nl-BE" altLang="nl-BE" smtClean="0"/>
            </a:br>
            <a:r>
              <a:rPr lang="nl-BE" altLang="nl-BE" smtClean="0"/>
              <a:t/>
            </a:r>
            <a:br>
              <a:rPr lang="nl-BE" altLang="nl-BE" smtClean="0"/>
            </a:br>
            <a:r>
              <a:rPr lang="nl-BE" altLang="nl-BE" smtClean="0"/>
              <a:t/>
            </a:r>
            <a:br>
              <a:rPr lang="nl-BE" altLang="nl-BE" smtClean="0"/>
            </a:br>
            <a:r>
              <a:rPr lang="nl-BE" altLang="nl-BE" smtClean="0"/>
              <a:t/>
            </a:r>
            <a:br>
              <a:rPr lang="nl-BE" altLang="nl-BE" smtClean="0"/>
            </a:br>
            <a:r>
              <a:rPr lang="nl-BE" altLang="nl-BE" smtClean="0"/>
              <a:t/>
            </a:r>
            <a:br>
              <a:rPr lang="nl-BE" altLang="nl-BE" smtClean="0"/>
            </a:br>
            <a:r>
              <a:rPr lang="nl-BE" altLang="nl-BE" smtClean="0"/>
              <a:t/>
            </a:r>
            <a:br>
              <a:rPr lang="nl-BE" altLang="nl-BE" smtClean="0"/>
            </a:br>
            <a:r>
              <a:rPr lang="nl-BE" altLang="nl-BE" smtClean="0"/>
              <a:t/>
            </a:r>
            <a:br>
              <a:rPr lang="nl-BE" altLang="nl-BE" smtClean="0"/>
            </a:br>
            <a:r>
              <a:rPr lang="nl-BE" altLang="nl-BE" smtClean="0"/>
              <a:t/>
            </a:r>
            <a:br>
              <a:rPr lang="nl-BE" altLang="nl-BE" smtClean="0"/>
            </a:br>
            <a:r>
              <a:rPr lang="nl-BE" altLang="nl-BE" smtClean="0"/>
              <a:t/>
            </a:r>
            <a:br>
              <a:rPr lang="nl-BE" altLang="nl-BE" smtClean="0"/>
            </a:br>
            <a:r>
              <a:rPr lang="nl-BE" altLang="nl-BE" smtClean="0"/>
              <a:t/>
            </a:r>
            <a:br>
              <a:rPr lang="nl-BE" altLang="nl-BE" smtClean="0"/>
            </a:br>
            <a:endParaRPr lang="nl-BE" altLang="nl-BE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1E9B060-39E8-4882-8A76-50B8C694E236}" type="datetime1">
              <a:rPr lang="nl-BE" smtClean="0"/>
              <a:pPr>
                <a:defRPr/>
              </a:pPr>
              <a:t>13/01/2020</a:t>
            </a:fld>
            <a:endParaRPr lang="en-US" dirty="0"/>
          </a:p>
        </p:txBody>
      </p:sp>
      <p:sp>
        <p:nvSpPr>
          <p:cNvPr id="23556" name="Tijdelijke aanduiding voor dia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39F7512-6E4E-438F-8E93-730EBF37B571}" type="slidenum">
              <a:rPr lang="en-US" altLang="nl-BE"/>
              <a:pPr/>
              <a:t>29</a:t>
            </a:fld>
            <a:endParaRPr lang="en-US" alt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jdelijke aanduiding voor inhoud 2"/>
          <p:cNvSpPr>
            <a:spLocks noGrp="1"/>
          </p:cNvSpPr>
          <p:nvPr>
            <p:ph idx="1"/>
          </p:nvPr>
        </p:nvSpPr>
        <p:spPr>
          <a:xfrm>
            <a:off x="1404938" y="1570038"/>
            <a:ext cx="8947150" cy="4254500"/>
          </a:xfrm>
        </p:spPr>
        <p:txBody>
          <a:bodyPr/>
          <a:lstStyle/>
          <a:p>
            <a:r>
              <a:rPr lang="nl-BE" altLang="nl-BE" sz="4400" dirty="0" smtClean="0"/>
              <a:t>De volgende kaart geeft ons de indeling van de </a:t>
            </a:r>
            <a:r>
              <a:rPr lang="nl-BE" altLang="nl-BE" sz="4400" dirty="0" smtClean="0"/>
              <a:t>sectoren.</a:t>
            </a:r>
          </a:p>
          <a:p>
            <a:r>
              <a:rPr lang="nl-BE" altLang="nl-BE" sz="4400" dirty="0" smtClean="0"/>
              <a:t>Rode lijnen, geldig tot en met 2008 en eerder.</a:t>
            </a:r>
          </a:p>
          <a:p>
            <a:r>
              <a:rPr lang="nl-BE" altLang="nl-BE" sz="4400" dirty="0" smtClean="0"/>
              <a:t>Paarse lijnen, </a:t>
            </a:r>
            <a:r>
              <a:rPr lang="nl-BE" altLang="nl-BE" sz="4400" dirty="0" smtClean="0"/>
              <a:t>geldig </a:t>
            </a:r>
            <a:r>
              <a:rPr lang="nl-BE" altLang="nl-BE" sz="4400" dirty="0" smtClean="0"/>
              <a:t>in PE-Vlaams-Brabant </a:t>
            </a:r>
            <a:r>
              <a:rPr lang="nl-BE" altLang="nl-BE" sz="4400" dirty="0" smtClean="0"/>
              <a:t>vanaf 2009.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1E9B060-39E8-4882-8A76-50B8C694E236}" type="datetime1">
              <a:rPr lang="nl-BE" smtClean="0"/>
              <a:pPr>
                <a:defRPr/>
              </a:pPr>
              <a:t>13/01/2020</a:t>
            </a:fld>
            <a:endParaRPr lang="en-US" dirty="0"/>
          </a:p>
        </p:txBody>
      </p:sp>
      <p:sp>
        <p:nvSpPr>
          <p:cNvPr id="10244" name="Tijdelijke aanduiding voor dia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F318EC2-6951-4EDD-9DC5-97C776316C8B}" type="slidenum">
              <a:rPr lang="en-US" altLang="nl-BE"/>
              <a:pPr/>
              <a:t>3</a:t>
            </a:fld>
            <a:endParaRPr lang="en-US" alt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jdelijke aanduiding voor inhoud 2"/>
          <p:cNvSpPr>
            <a:spLocks noGrp="1"/>
          </p:cNvSpPr>
          <p:nvPr>
            <p:ph idx="1"/>
          </p:nvPr>
        </p:nvSpPr>
        <p:spPr>
          <a:xfrm>
            <a:off x="1703388" y="2166938"/>
            <a:ext cx="8947150" cy="3346450"/>
          </a:xfrm>
        </p:spPr>
        <p:txBody>
          <a:bodyPr/>
          <a:lstStyle/>
          <a:p>
            <a:pPr marL="0" indent="0" algn="ctr">
              <a:buFont typeface="Wingdings 3" pitchFamily="18" charset="2"/>
              <a:buNone/>
            </a:pPr>
            <a:endParaRPr lang="nl-BE" altLang="nl-BE" sz="2400" dirty="0" smtClean="0"/>
          </a:p>
          <a:p>
            <a:pPr marL="0" indent="0" algn="ctr">
              <a:buFont typeface="Wingdings 3" pitchFamily="18" charset="2"/>
              <a:buNone/>
            </a:pPr>
            <a:r>
              <a:rPr lang="nl-BE" altLang="nl-BE" sz="2400" dirty="0" smtClean="0"/>
              <a:t> </a:t>
            </a:r>
          </a:p>
          <a:p>
            <a:pPr marL="0" indent="0" algn="ctr">
              <a:buFont typeface="Wingdings 3" pitchFamily="18" charset="2"/>
              <a:buNone/>
            </a:pPr>
            <a:r>
              <a:rPr lang="nl-BE" altLang="nl-BE" sz="3600" dirty="0" smtClean="0"/>
              <a:t>Het vooruitstrevende systeem van geografische </a:t>
            </a:r>
            <a:r>
              <a:rPr lang="nl-BE" altLang="nl-BE" sz="3600" dirty="0" err="1" smtClean="0"/>
              <a:t>lossingssectoren</a:t>
            </a:r>
            <a:r>
              <a:rPr lang="nl-BE" altLang="nl-BE" sz="3600" dirty="0" smtClean="0"/>
              <a:t>!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1E9B060-39E8-4882-8A76-50B8C694E236}" type="datetime1">
              <a:rPr lang="nl-BE" smtClean="0"/>
              <a:pPr>
                <a:defRPr/>
              </a:pPr>
              <a:t>13/01/2020</a:t>
            </a:fld>
            <a:endParaRPr lang="en-US" dirty="0"/>
          </a:p>
        </p:txBody>
      </p:sp>
      <p:sp>
        <p:nvSpPr>
          <p:cNvPr id="24580" name="Tijdelijke aanduiding voor dia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286C2FC-CC7D-4015-A6A3-EB612B31E925}" type="slidenum">
              <a:rPr lang="en-US" altLang="nl-BE"/>
              <a:pPr/>
              <a:t>30</a:t>
            </a:fld>
            <a:endParaRPr lang="en-US" alt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1687513" y="2878138"/>
            <a:ext cx="9404350" cy="1400175"/>
          </a:xfrm>
        </p:spPr>
        <p:txBody>
          <a:bodyPr/>
          <a:lstStyle/>
          <a:p>
            <a:pPr eaLnBrk="1" hangingPunct="1"/>
            <a:r>
              <a:rPr lang="nl-BE" altLang="nl-BE" smtClean="0"/>
              <a:t>Bedankt voor jullie aandacht!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0"/>
          </p:nvPr>
        </p:nvSpPr>
        <p:spPr>
          <a:xfrm rot="5400000">
            <a:off x="10129006" y="1817334"/>
            <a:ext cx="990599" cy="304799"/>
          </a:xfrm>
        </p:spPr>
        <p:txBody>
          <a:bodyPr/>
          <a:lstStyle/>
          <a:p>
            <a:pPr>
              <a:defRPr/>
            </a:pPr>
            <a:r>
              <a:rPr lang="nl-NL" dirty="0"/>
              <a:t>24/11/2019</a:t>
            </a:r>
            <a:endParaRPr lang="en-US" dirty="0"/>
          </a:p>
        </p:txBody>
      </p:sp>
      <p:sp>
        <p:nvSpPr>
          <p:cNvPr id="25604" name="Tijdelijke aanduiding voor dianumm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58F0E42-0CE5-4BC5-890D-84BB17632D91}" type="slidenum">
              <a:rPr lang="en-US" altLang="nl-BE"/>
              <a:pPr/>
              <a:t>31</a:t>
            </a:fld>
            <a:endParaRPr lang="en-US" alt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1E9B060-39E8-4882-8A76-50B8C694E236}" type="datetime1">
              <a:rPr lang="nl-BE" smtClean="0"/>
              <a:pPr>
                <a:defRPr/>
              </a:pPr>
              <a:t>13/01/2020</a:t>
            </a:fld>
            <a:endParaRPr lang="en-US" dirty="0"/>
          </a:p>
        </p:txBody>
      </p:sp>
      <p:sp>
        <p:nvSpPr>
          <p:cNvPr id="11268" name="Tijdelijke aanduiding voor dia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21EE828-E4D3-4E65-8F8C-CE869B0A0844}" type="slidenum">
              <a:rPr lang="en-US" altLang="nl-BE"/>
              <a:pPr/>
              <a:t>4</a:t>
            </a:fld>
            <a:endParaRPr lang="en-US" alt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Wingdings 3" pitchFamily="18" charset="2"/>
              <a:buNone/>
            </a:pPr>
            <a:r>
              <a:rPr lang="nl-BE" altLang="nl-BE" sz="7200" dirty="0" smtClean="0"/>
              <a:t>Het </a:t>
            </a:r>
            <a:r>
              <a:rPr lang="nl-BE" altLang="nl-BE" sz="7200" dirty="0" err="1" smtClean="0"/>
              <a:t>matrix-rastersysteem</a:t>
            </a:r>
            <a:endParaRPr lang="nl-BE" altLang="nl-BE" sz="7200" dirty="0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 dirty="0"/>
              <a:t>24/11/2019</a:t>
            </a:r>
            <a:endParaRPr lang="en-US" dirty="0"/>
          </a:p>
        </p:txBody>
      </p:sp>
      <p:sp>
        <p:nvSpPr>
          <p:cNvPr id="9220" name="Tijdelijke aanduiding voor dia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5C6957F-03DF-4A40-8CCE-9F3EE6B4EA57}" type="slidenum">
              <a:rPr lang="en-US" altLang="nl-BE"/>
              <a:pPr/>
              <a:t>5</a:t>
            </a:fld>
            <a:endParaRPr lang="en-US" alt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jdelijke aanduiding voor inhoud 2"/>
          <p:cNvSpPr>
            <a:spLocks noGrp="1"/>
          </p:cNvSpPr>
          <p:nvPr>
            <p:ph idx="1"/>
          </p:nvPr>
        </p:nvSpPr>
        <p:spPr>
          <a:xfrm>
            <a:off x="1103313" y="263237"/>
            <a:ext cx="8947150" cy="6259802"/>
          </a:xfrm>
        </p:spPr>
        <p:txBody>
          <a:bodyPr/>
          <a:lstStyle/>
          <a:p>
            <a:endParaRPr lang="nl-BE" altLang="nl-BE" sz="2800" dirty="0" smtClean="0"/>
          </a:p>
          <a:p>
            <a:r>
              <a:rPr lang="nl-BE" altLang="nl-BE" sz="2800" dirty="0" smtClean="0"/>
              <a:t>Studie uitgewerkt  door een onafhankelijke </a:t>
            </a:r>
            <a:r>
              <a:rPr lang="nl-BE" altLang="nl-BE" sz="2800" dirty="0" err="1" smtClean="0"/>
              <a:t>expertengroep</a:t>
            </a:r>
            <a:r>
              <a:rPr lang="nl-BE" altLang="nl-BE" sz="2800" dirty="0" smtClean="0"/>
              <a:t> en voorgelegd aan de leden van het Nationaal Sportcomité KBDB op 1 februari 2019 en bijlage bij de dagorde van de Nationale Algemene vergadering  KBDB van 22 februari 2019.</a:t>
            </a:r>
          </a:p>
          <a:p>
            <a:endParaRPr lang="nl-BE" altLang="nl-BE" sz="2800" dirty="0" smtClean="0"/>
          </a:p>
          <a:p>
            <a:r>
              <a:rPr lang="nl-NL" altLang="nl-BE" sz="2800" dirty="0" smtClean="0"/>
              <a:t>Het matrix-</a:t>
            </a:r>
            <a:r>
              <a:rPr lang="nl-NL" altLang="nl-BE" sz="2800" dirty="0" err="1" smtClean="0"/>
              <a:t>rasterssysteem</a:t>
            </a:r>
            <a:r>
              <a:rPr lang="nl-NL" altLang="nl-BE" sz="2800" dirty="0" smtClean="0"/>
              <a:t> voor België  werd uitgewerkt met 123 verticale lijnen vanuit Limoges St </a:t>
            </a:r>
            <a:r>
              <a:rPr lang="nl-NL" altLang="nl-BE" sz="2800" dirty="0" err="1" smtClean="0"/>
              <a:t>Yrieux</a:t>
            </a:r>
            <a:r>
              <a:rPr lang="nl-NL" altLang="nl-BE" sz="2800" dirty="0" smtClean="0"/>
              <a:t> (van </a:t>
            </a:r>
            <a:r>
              <a:rPr lang="nl-NL" altLang="nl-BE" sz="2800" dirty="0" smtClean="0"/>
              <a:t>West naar Oost) </a:t>
            </a:r>
            <a:r>
              <a:rPr lang="nl-NL" altLang="nl-BE" sz="2800" dirty="0" smtClean="0"/>
              <a:t>en 37 horizontale lijnen (van </a:t>
            </a:r>
            <a:r>
              <a:rPr lang="nl-NL" altLang="nl-BE" sz="2800" dirty="0" smtClean="0"/>
              <a:t>Zuid naar Noord). </a:t>
            </a:r>
            <a:endParaRPr lang="nl-NL" altLang="nl-BE" sz="2800" dirty="0" smtClean="0"/>
          </a:p>
          <a:p>
            <a:endParaRPr lang="nl-BE" altLang="nl-BE" dirty="0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1E9B060-39E8-4882-8A76-50B8C694E236}" type="datetime1">
              <a:rPr lang="nl-BE" smtClean="0"/>
              <a:pPr>
                <a:defRPr/>
              </a:pPr>
              <a:t>13/01/2020</a:t>
            </a:fld>
            <a:endParaRPr lang="en-US" dirty="0"/>
          </a:p>
        </p:txBody>
      </p:sp>
      <p:sp>
        <p:nvSpPr>
          <p:cNvPr id="12292" name="Tijdelijke aanduiding voor dia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6EFA8B8-4A60-46CF-AC54-166CCBD69364}" type="slidenum">
              <a:rPr lang="en-US" altLang="nl-BE"/>
              <a:pPr/>
              <a:t>6</a:t>
            </a:fld>
            <a:endParaRPr lang="en-US" alt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jdelijke aanduiding voor inhoud 2"/>
          <p:cNvSpPr>
            <a:spLocks noGrp="1"/>
          </p:cNvSpPr>
          <p:nvPr>
            <p:ph idx="1"/>
          </p:nvPr>
        </p:nvSpPr>
        <p:spPr>
          <a:xfrm>
            <a:off x="1103313" y="263237"/>
            <a:ext cx="8947150" cy="6259802"/>
          </a:xfrm>
        </p:spPr>
        <p:txBody>
          <a:bodyPr/>
          <a:lstStyle/>
          <a:p>
            <a:endParaRPr lang="nl-NL" altLang="nl-BE" sz="2800" dirty="0" smtClean="0"/>
          </a:p>
          <a:p>
            <a:endParaRPr lang="nl-NL" altLang="nl-BE" sz="2800" dirty="0" smtClean="0"/>
          </a:p>
          <a:p>
            <a:r>
              <a:rPr lang="nl-NL" altLang="nl-BE" sz="2800" dirty="0" smtClean="0"/>
              <a:t>Het  </a:t>
            </a:r>
            <a:r>
              <a:rPr lang="nl-NL" altLang="nl-BE" sz="2800" dirty="0" err="1" smtClean="0"/>
              <a:t>matrix-rastersysteem</a:t>
            </a:r>
            <a:r>
              <a:rPr lang="nl-NL" altLang="nl-BE" sz="2800" dirty="0" smtClean="0"/>
              <a:t> levert op basis van driehoeksmeetkunde (afstanden en hoekwaarden) in totaal 4551grids-rasters van 2.5km (breedte) bij 5 km (hoogte) op</a:t>
            </a:r>
            <a:r>
              <a:rPr lang="nl-NL" altLang="nl-BE" sz="2400" dirty="0" smtClean="0"/>
              <a:t>. </a:t>
            </a:r>
          </a:p>
          <a:p>
            <a:endParaRPr lang="nl-NL" altLang="nl-BE" sz="2400" dirty="0" smtClean="0"/>
          </a:p>
          <a:p>
            <a:r>
              <a:rPr lang="nl-NL" altLang="nl-BE" sz="2800" dirty="0" smtClean="0"/>
              <a:t>B</a:t>
            </a:r>
            <a:r>
              <a:rPr lang="nl-BE" sz="2800" dirty="0" smtClean="0"/>
              <a:t>innen 1819 </a:t>
            </a:r>
            <a:r>
              <a:rPr lang="nl-BE" sz="2800" dirty="0" err="1" smtClean="0"/>
              <a:t>vakjes-grids</a:t>
            </a:r>
            <a:r>
              <a:rPr lang="nl-BE" sz="2800" dirty="0" smtClean="0"/>
              <a:t> bevinden</a:t>
            </a:r>
            <a:r>
              <a:rPr lang="nl-NL" altLang="nl-BE" sz="2800" dirty="0" smtClean="0"/>
              <a:t> </a:t>
            </a:r>
            <a:r>
              <a:rPr lang="nl-BE" sz="2800" dirty="0" smtClean="0"/>
              <a:t>zich duivenhokken.</a:t>
            </a:r>
            <a:endParaRPr lang="nl-NL" altLang="nl-BE" sz="2800" dirty="0" smtClean="0"/>
          </a:p>
          <a:p>
            <a:endParaRPr lang="nl-BE" altLang="nl-BE" dirty="0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1E9B060-39E8-4882-8A76-50B8C694E236}" type="datetime1">
              <a:rPr lang="nl-BE" smtClean="0"/>
              <a:pPr>
                <a:defRPr/>
              </a:pPr>
              <a:t>13/01/2020</a:t>
            </a:fld>
            <a:endParaRPr lang="en-US" dirty="0"/>
          </a:p>
        </p:txBody>
      </p:sp>
      <p:sp>
        <p:nvSpPr>
          <p:cNvPr id="12292" name="Tijdelijke aanduiding voor dia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6EFA8B8-4A60-46CF-AC54-166CCBD69364}" type="slidenum">
              <a:rPr lang="en-US" altLang="nl-BE"/>
              <a:pPr/>
              <a:t>7</a:t>
            </a:fld>
            <a:endParaRPr lang="en-US" alt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1E9B060-39E8-4882-8A76-50B8C694E236}" type="datetime1">
              <a:rPr lang="nl-BE" smtClean="0"/>
              <a:pPr>
                <a:defRPr/>
              </a:pPr>
              <a:t>13/01/2020</a:t>
            </a:fld>
            <a:endParaRPr lang="en-US" dirty="0"/>
          </a:p>
        </p:txBody>
      </p:sp>
      <p:sp>
        <p:nvSpPr>
          <p:cNvPr id="14340" name="Tijdelijke aanduiding voor dia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EB75FF1-47C0-4B8D-9E2C-34CCDEE264C8}" type="slidenum">
              <a:rPr lang="en-US" altLang="nl-BE"/>
              <a:pPr/>
              <a:t>8</a:t>
            </a:fld>
            <a:endParaRPr lang="en-US" altLang="nl-BE"/>
          </a:p>
        </p:txBody>
      </p:sp>
      <p:pic>
        <p:nvPicPr>
          <p:cNvPr id="6" name="Tijdelijke aanduiding voor inhoud 5" descr="Kaart Grids expertengroep algemee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5453" y="166255"/>
            <a:ext cx="8548256" cy="649577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1E9B060-39E8-4882-8A76-50B8C694E236}" type="datetime1">
              <a:rPr lang="nl-BE" smtClean="0"/>
              <a:pPr>
                <a:defRPr/>
              </a:pPr>
              <a:t>13/01/2020</a:t>
            </a:fld>
            <a:endParaRPr lang="en-US" dirty="0"/>
          </a:p>
        </p:txBody>
      </p:sp>
      <p:sp>
        <p:nvSpPr>
          <p:cNvPr id="14340" name="Tijdelijke aanduiding voor dia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EB75FF1-47C0-4B8D-9E2C-34CCDEE264C8}" type="slidenum">
              <a:rPr lang="en-US" altLang="nl-BE"/>
              <a:pPr/>
              <a:t>9</a:t>
            </a:fld>
            <a:endParaRPr lang="en-US" altLang="nl-BE"/>
          </a:p>
        </p:txBody>
      </p:sp>
      <p:pic>
        <p:nvPicPr>
          <p:cNvPr id="7" name="Tijdelijke aanduiding voor inhoud 6" descr="Kaart Grids expertengroep detail 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4291" y="0"/>
            <a:ext cx="9753600" cy="652819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4910</TotalTime>
  <Words>732</Words>
  <Application>Microsoft Office PowerPoint</Application>
  <PresentationFormat>Breedbeeld</PresentationFormat>
  <Paragraphs>139</Paragraphs>
  <Slides>31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36" baseType="lpstr">
      <vt:lpstr>Arial</vt:lpstr>
      <vt:lpstr>Calibri</vt:lpstr>
      <vt:lpstr>Century Gothic</vt:lpstr>
      <vt:lpstr>Wingdings 3</vt:lpstr>
      <vt:lpstr>Ion</vt:lpstr>
      <vt:lpstr>Lossingsectoren 2020  PE Vlaams-Brabant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Sector 1</vt:lpstr>
      <vt:lpstr>Sector 2</vt:lpstr>
      <vt:lpstr>Sector 3</vt:lpstr>
      <vt:lpstr>Stappenplan</vt:lpstr>
      <vt:lpstr>Stappenplan</vt:lpstr>
      <vt:lpstr>Stappenplan</vt:lpstr>
      <vt:lpstr>Stappenplan</vt:lpstr>
      <vt:lpstr>Stappenplan</vt:lpstr>
      <vt:lpstr>Stappenplan</vt:lpstr>
      <vt:lpstr>Stappenplan</vt:lpstr>
      <vt:lpstr>De weg naar de toekomst.                  </vt:lpstr>
      <vt:lpstr>PowerPoint-presentatie</vt:lpstr>
      <vt:lpstr>Bedankt voor jullie aandacht!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Algemene Statutaire vergadering 13/12/2014</dc:title>
  <dc:creator>Nicole D'Haenens</dc:creator>
  <cp:lastModifiedBy>rudi joossens</cp:lastModifiedBy>
  <cp:revision>195</cp:revision>
  <cp:lastPrinted>2017-12-08T10:08:32Z</cp:lastPrinted>
  <dcterms:created xsi:type="dcterms:W3CDTF">2014-12-09T12:26:40Z</dcterms:created>
  <dcterms:modified xsi:type="dcterms:W3CDTF">2020-01-14T11:04:30Z</dcterms:modified>
</cp:coreProperties>
</file>