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312" r:id="rId3"/>
    <p:sldId id="313" r:id="rId4"/>
    <p:sldId id="319" r:id="rId5"/>
    <p:sldId id="320" r:id="rId6"/>
    <p:sldId id="258" r:id="rId7"/>
    <p:sldId id="288" r:id="rId8"/>
    <p:sldId id="308" r:id="rId9"/>
    <p:sldId id="309" r:id="rId10"/>
    <p:sldId id="310" r:id="rId11"/>
    <p:sldId id="289" r:id="rId12"/>
    <p:sldId id="317" r:id="rId13"/>
    <p:sldId id="283" r:id="rId14"/>
    <p:sldId id="294" r:id="rId15"/>
    <p:sldId id="293" r:id="rId16"/>
    <p:sldId id="311" r:id="rId17"/>
    <p:sldId id="297" r:id="rId18"/>
    <p:sldId id="321" r:id="rId19"/>
    <p:sldId id="322" r:id="rId20"/>
    <p:sldId id="272" r:id="rId21"/>
  </p:sldIdLst>
  <p:sldSz cx="9144000" cy="6858000" type="screen4x3"/>
  <p:notesSz cx="6797675" cy="9872663"/>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1800616E-99EA-4A5C-A112-4AF0CFB909CF}">
          <p14:sldIdLst>
            <p14:sldId id="256"/>
            <p14:sldId id="312"/>
            <p14:sldId id="313"/>
            <p14:sldId id="319"/>
            <p14:sldId id="320"/>
            <p14:sldId id="258"/>
            <p14:sldId id="288"/>
            <p14:sldId id="308"/>
            <p14:sldId id="309"/>
            <p14:sldId id="310"/>
            <p14:sldId id="289"/>
            <p14:sldId id="317"/>
            <p14:sldId id="283"/>
            <p14:sldId id="294"/>
            <p14:sldId id="293"/>
            <p14:sldId id="311"/>
            <p14:sldId id="297"/>
            <p14:sldId id="321"/>
            <p14:sldId id="322"/>
            <p14:sldId id="2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1659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38" autoAdjust="0"/>
  </p:normalViewPr>
  <p:slideViewPr>
    <p:cSldViewPr>
      <p:cViewPr varScale="1">
        <p:scale>
          <a:sx n="104" d="100"/>
          <a:sy n="104" d="100"/>
        </p:scale>
        <p:origin x="114"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633"/>
          </a:xfrm>
          <a:prstGeom prst="rect">
            <a:avLst/>
          </a:prstGeom>
        </p:spPr>
        <p:txBody>
          <a:bodyPr vert="horz" lIns="90928" tIns="45464" rIns="90928" bIns="45464" rtlCol="0"/>
          <a:lstStyle>
            <a:lvl1pPr algn="l">
              <a:defRPr sz="1200"/>
            </a:lvl1pPr>
          </a:lstStyle>
          <a:p>
            <a:endParaRPr lang="nl-BE" dirty="0"/>
          </a:p>
        </p:txBody>
      </p:sp>
      <p:sp>
        <p:nvSpPr>
          <p:cNvPr id="3" name="Date Placeholder 2"/>
          <p:cNvSpPr>
            <a:spLocks noGrp="1"/>
          </p:cNvSpPr>
          <p:nvPr>
            <p:ph type="dt" idx="1"/>
          </p:nvPr>
        </p:nvSpPr>
        <p:spPr>
          <a:xfrm>
            <a:off x="3850445" y="0"/>
            <a:ext cx="2945659" cy="493633"/>
          </a:xfrm>
          <a:prstGeom prst="rect">
            <a:avLst/>
          </a:prstGeom>
        </p:spPr>
        <p:txBody>
          <a:bodyPr vert="horz" lIns="90928" tIns="45464" rIns="90928" bIns="45464" rtlCol="0"/>
          <a:lstStyle>
            <a:lvl1pPr algn="r">
              <a:defRPr sz="1200"/>
            </a:lvl1pPr>
          </a:lstStyle>
          <a:p>
            <a:fld id="{DBE1C172-47BD-40D1-857B-FDFE356BB73B}" type="datetimeFigureOut">
              <a:rPr lang="nl-BE" smtClean="0"/>
              <a:pPr/>
              <a:t>22/02/2017</a:t>
            </a:fld>
            <a:endParaRPr lang="nl-BE" dirty="0"/>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0928" tIns="45464" rIns="90928" bIns="45464" rtlCol="0" anchor="ctr"/>
          <a:lstStyle/>
          <a:p>
            <a:endParaRPr lang="nl-BE" dirty="0"/>
          </a:p>
        </p:txBody>
      </p:sp>
      <p:sp>
        <p:nvSpPr>
          <p:cNvPr id="5" name="Notes Placeholder 4"/>
          <p:cNvSpPr>
            <a:spLocks noGrp="1"/>
          </p:cNvSpPr>
          <p:nvPr>
            <p:ph type="body" sz="quarter" idx="3"/>
          </p:nvPr>
        </p:nvSpPr>
        <p:spPr>
          <a:xfrm>
            <a:off x="679768" y="4689516"/>
            <a:ext cx="5438140" cy="4442698"/>
          </a:xfrm>
          <a:prstGeom prst="rect">
            <a:avLst/>
          </a:prstGeom>
        </p:spPr>
        <p:txBody>
          <a:bodyPr vert="horz" lIns="90928" tIns="45464" rIns="90928" bIns="4546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Footer Placeholder 5"/>
          <p:cNvSpPr>
            <a:spLocks noGrp="1"/>
          </p:cNvSpPr>
          <p:nvPr>
            <p:ph type="ftr" sz="quarter" idx="4"/>
          </p:nvPr>
        </p:nvSpPr>
        <p:spPr>
          <a:xfrm>
            <a:off x="1" y="9377316"/>
            <a:ext cx="2945659" cy="493633"/>
          </a:xfrm>
          <a:prstGeom prst="rect">
            <a:avLst/>
          </a:prstGeom>
        </p:spPr>
        <p:txBody>
          <a:bodyPr vert="horz" lIns="90928" tIns="45464" rIns="90928" bIns="45464" rtlCol="0" anchor="b"/>
          <a:lstStyle>
            <a:lvl1pPr algn="l">
              <a:defRPr sz="1200"/>
            </a:lvl1pPr>
          </a:lstStyle>
          <a:p>
            <a:endParaRPr lang="nl-BE" dirty="0"/>
          </a:p>
        </p:txBody>
      </p:sp>
      <p:sp>
        <p:nvSpPr>
          <p:cNvPr id="7" name="Slide Number Placeholder 6"/>
          <p:cNvSpPr>
            <a:spLocks noGrp="1"/>
          </p:cNvSpPr>
          <p:nvPr>
            <p:ph type="sldNum" sz="quarter" idx="5"/>
          </p:nvPr>
        </p:nvSpPr>
        <p:spPr>
          <a:xfrm>
            <a:off x="3850445" y="9377316"/>
            <a:ext cx="2945659" cy="493633"/>
          </a:xfrm>
          <a:prstGeom prst="rect">
            <a:avLst/>
          </a:prstGeom>
        </p:spPr>
        <p:txBody>
          <a:bodyPr vert="horz" lIns="90928" tIns="45464" rIns="90928" bIns="45464" rtlCol="0" anchor="b"/>
          <a:lstStyle>
            <a:lvl1pPr algn="r">
              <a:defRPr sz="1200"/>
            </a:lvl1pPr>
          </a:lstStyle>
          <a:p>
            <a:fld id="{EDF2B5CA-BCDD-4B8E-9D61-F294F0A109E3}" type="slidenum">
              <a:rPr lang="nl-BE" smtClean="0"/>
              <a:pPr/>
              <a:t>‹N°›</a:t>
            </a:fld>
            <a:endParaRPr lang="nl-BE" dirty="0"/>
          </a:p>
        </p:txBody>
      </p:sp>
    </p:spTree>
    <p:extLst>
      <p:ext uri="{BB962C8B-B14F-4D97-AF65-F5344CB8AC3E}">
        <p14:creationId xmlns:p14="http://schemas.microsoft.com/office/powerpoint/2010/main" val="1174907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EDF2B5CA-BCDD-4B8E-9D61-F294F0A109E3}" type="slidenum">
              <a:rPr lang="nl-BE" smtClean="0"/>
              <a:pPr/>
              <a:t>1</a:t>
            </a:fld>
            <a:endParaRPr lang="nl-BE" dirty="0"/>
          </a:p>
        </p:txBody>
      </p:sp>
    </p:spTree>
    <p:extLst>
      <p:ext uri="{BB962C8B-B14F-4D97-AF65-F5344CB8AC3E}">
        <p14:creationId xmlns:p14="http://schemas.microsoft.com/office/powerpoint/2010/main" val="3740016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nl-BE"/>
          </a:p>
        </p:txBody>
      </p:sp>
      <p:sp>
        <p:nvSpPr>
          <p:cNvPr id="4" name="Espace réservé du numéro de diapositive 3"/>
          <p:cNvSpPr>
            <a:spLocks noGrp="1"/>
          </p:cNvSpPr>
          <p:nvPr>
            <p:ph type="sldNum" sz="quarter" idx="10"/>
          </p:nvPr>
        </p:nvSpPr>
        <p:spPr/>
        <p:txBody>
          <a:bodyPr/>
          <a:lstStyle/>
          <a:p>
            <a:fld id="{EDF2B5CA-BCDD-4B8E-9D61-F294F0A109E3}" type="slidenum">
              <a:rPr lang="nl-BE" smtClean="0"/>
              <a:pPr/>
              <a:t>10</a:t>
            </a:fld>
            <a:endParaRPr lang="nl-BE" dirty="0"/>
          </a:p>
        </p:txBody>
      </p:sp>
    </p:spTree>
    <p:extLst>
      <p:ext uri="{BB962C8B-B14F-4D97-AF65-F5344CB8AC3E}">
        <p14:creationId xmlns:p14="http://schemas.microsoft.com/office/powerpoint/2010/main" val="1397785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EDF2B5CA-BCDD-4B8E-9D61-F294F0A109E3}" type="slidenum">
              <a:rPr lang="nl-BE" smtClean="0"/>
              <a:pPr/>
              <a:t>11</a:t>
            </a:fld>
            <a:endParaRPr lang="nl-BE" dirty="0"/>
          </a:p>
        </p:txBody>
      </p:sp>
    </p:spTree>
    <p:extLst>
      <p:ext uri="{BB962C8B-B14F-4D97-AF65-F5344CB8AC3E}">
        <p14:creationId xmlns:p14="http://schemas.microsoft.com/office/powerpoint/2010/main" val="29307671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EDF2B5CA-BCDD-4B8E-9D61-F294F0A109E3}" type="slidenum">
              <a:rPr lang="nl-BE" smtClean="0"/>
              <a:pPr/>
              <a:t>12</a:t>
            </a:fld>
            <a:endParaRPr lang="nl-BE" dirty="0"/>
          </a:p>
        </p:txBody>
      </p:sp>
    </p:spTree>
    <p:extLst>
      <p:ext uri="{BB962C8B-B14F-4D97-AF65-F5344CB8AC3E}">
        <p14:creationId xmlns:p14="http://schemas.microsoft.com/office/powerpoint/2010/main" val="3718212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BE" dirty="0"/>
          </a:p>
        </p:txBody>
      </p:sp>
      <p:sp>
        <p:nvSpPr>
          <p:cNvPr id="4" name="Slide Number Placeholder 3"/>
          <p:cNvSpPr>
            <a:spLocks noGrp="1"/>
          </p:cNvSpPr>
          <p:nvPr>
            <p:ph type="sldNum" sz="quarter" idx="10"/>
          </p:nvPr>
        </p:nvSpPr>
        <p:spPr/>
        <p:txBody>
          <a:bodyPr/>
          <a:lstStyle/>
          <a:p>
            <a:fld id="{EDF2B5CA-BCDD-4B8E-9D61-F294F0A109E3}" type="slidenum">
              <a:rPr lang="nl-BE" smtClean="0"/>
              <a:pPr/>
              <a:t>13</a:t>
            </a:fld>
            <a:endParaRPr lang="nl-BE" dirty="0"/>
          </a:p>
        </p:txBody>
      </p:sp>
    </p:spTree>
    <p:extLst>
      <p:ext uri="{BB962C8B-B14F-4D97-AF65-F5344CB8AC3E}">
        <p14:creationId xmlns:p14="http://schemas.microsoft.com/office/powerpoint/2010/main" val="2839098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BE" dirty="0"/>
          </a:p>
        </p:txBody>
      </p:sp>
      <p:sp>
        <p:nvSpPr>
          <p:cNvPr id="4" name="Slide Number Placeholder 3"/>
          <p:cNvSpPr>
            <a:spLocks noGrp="1"/>
          </p:cNvSpPr>
          <p:nvPr>
            <p:ph type="sldNum" sz="quarter" idx="10"/>
          </p:nvPr>
        </p:nvSpPr>
        <p:spPr/>
        <p:txBody>
          <a:bodyPr/>
          <a:lstStyle/>
          <a:p>
            <a:fld id="{EDF2B5CA-BCDD-4B8E-9D61-F294F0A109E3}" type="slidenum">
              <a:rPr lang="nl-BE" smtClean="0"/>
              <a:pPr/>
              <a:t>14</a:t>
            </a:fld>
            <a:endParaRPr lang="nl-BE" dirty="0"/>
          </a:p>
        </p:txBody>
      </p:sp>
    </p:spTree>
    <p:extLst>
      <p:ext uri="{BB962C8B-B14F-4D97-AF65-F5344CB8AC3E}">
        <p14:creationId xmlns:p14="http://schemas.microsoft.com/office/powerpoint/2010/main" val="41883208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BE" dirty="0"/>
          </a:p>
        </p:txBody>
      </p:sp>
      <p:sp>
        <p:nvSpPr>
          <p:cNvPr id="4" name="Slide Number Placeholder 3"/>
          <p:cNvSpPr>
            <a:spLocks noGrp="1"/>
          </p:cNvSpPr>
          <p:nvPr>
            <p:ph type="sldNum" sz="quarter" idx="10"/>
          </p:nvPr>
        </p:nvSpPr>
        <p:spPr/>
        <p:txBody>
          <a:bodyPr/>
          <a:lstStyle/>
          <a:p>
            <a:fld id="{EDF2B5CA-BCDD-4B8E-9D61-F294F0A109E3}" type="slidenum">
              <a:rPr lang="nl-BE" smtClean="0"/>
              <a:pPr/>
              <a:t>15</a:t>
            </a:fld>
            <a:endParaRPr lang="nl-BE" dirty="0"/>
          </a:p>
        </p:txBody>
      </p:sp>
    </p:spTree>
    <p:extLst>
      <p:ext uri="{BB962C8B-B14F-4D97-AF65-F5344CB8AC3E}">
        <p14:creationId xmlns:p14="http://schemas.microsoft.com/office/powerpoint/2010/main" val="10270853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BE" dirty="0"/>
          </a:p>
        </p:txBody>
      </p:sp>
      <p:sp>
        <p:nvSpPr>
          <p:cNvPr id="4" name="Slide Number Placeholder 3"/>
          <p:cNvSpPr>
            <a:spLocks noGrp="1"/>
          </p:cNvSpPr>
          <p:nvPr>
            <p:ph type="sldNum" sz="quarter" idx="10"/>
          </p:nvPr>
        </p:nvSpPr>
        <p:spPr/>
        <p:txBody>
          <a:bodyPr/>
          <a:lstStyle/>
          <a:p>
            <a:fld id="{EDF2B5CA-BCDD-4B8E-9D61-F294F0A109E3}" type="slidenum">
              <a:rPr lang="nl-BE" smtClean="0"/>
              <a:pPr/>
              <a:t>16</a:t>
            </a:fld>
            <a:endParaRPr lang="nl-BE" dirty="0"/>
          </a:p>
        </p:txBody>
      </p:sp>
    </p:spTree>
    <p:extLst>
      <p:ext uri="{BB962C8B-B14F-4D97-AF65-F5344CB8AC3E}">
        <p14:creationId xmlns:p14="http://schemas.microsoft.com/office/powerpoint/2010/main" val="15769921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BE" dirty="0"/>
          </a:p>
        </p:txBody>
      </p:sp>
      <p:sp>
        <p:nvSpPr>
          <p:cNvPr id="4" name="Slide Number Placeholder 3"/>
          <p:cNvSpPr>
            <a:spLocks noGrp="1"/>
          </p:cNvSpPr>
          <p:nvPr>
            <p:ph type="sldNum" sz="quarter" idx="10"/>
          </p:nvPr>
        </p:nvSpPr>
        <p:spPr/>
        <p:txBody>
          <a:bodyPr/>
          <a:lstStyle/>
          <a:p>
            <a:fld id="{EDF2B5CA-BCDD-4B8E-9D61-F294F0A109E3}" type="slidenum">
              <a:rPr lang="nl-BE" smtClean="0"/>
              <a:pPr/>
              <a:t>17</a:t>
            </a:fld>
            <a:endParaRPr lang="nl-BE" dirty="0"/>
          </a:p>
        </p:txBody>
      </p:sp>
    </p:spTree>
    <p:extLst>
      <p:ext uri="{BB962C8B-B14F-4D97-AF65-F5344CB8AC3E}">
        <p14:creationId xmlns:p14="http://schemas.microsoft.com/office/powerpoint/2010/main" val="29669220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BE" dirty="0"/>
          </a:p>
        </p:txBody>
      </p:sp>
      <p:sp>
        <p:nvSpPr>
          <p:cNvPr id="4" name="Slide Number Placeholder 3"/>
          <p:cNvSpPr>
            <a:spLocks noGrp="1"/>
          </p:cNvSpPr>
          <p:nvPr>
            <p:ph type="sldNum" sz="quarter" idx="10"/>
          </p:nvPr>
        </p:nvSpPr>
        <p:spPr/>
        <p:txBody>
          <a:bodyPr/>
          <a:lstStyle/>
          <a:p>
            <a:fld id="{EDF2B5CA-BCDD-4B8E-9D61-F294F0A109E3}" type="slidenum">
              <a:rPr lang="nl-BE" smtClean="0"/>
              <a:pPr/>
              <a:t>18</a:t>
            </a:fld>
            <a:endParaRPr lang="nl-BE" dirty="0"/>
          </a:p>
        </p:txBody>
      </p:sp>
    </p:spTree>
    <p:extLst>
      <p:ext uri="{BB962C8B-B14F-4D97-AF65-F5344CB8AC3E}">
        <p14:creationId xmlns:p14="http://schemas.microsoft.com/office/powerpoint/2010/main" val="13359260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BE" dirty="0"/>
          </a:p>
        </p:txBody>
      </p:sp>
      <p:sp>
        <p:nvSpPr>
          <p:cNvPr id="4" name="Slide Number Placeholder 3"/>
          <p:cNvSpPr>
            <a:spLocks noGrp="1"/>
          </p:cNvSpPr>
          <p:nvPr>
            <p:ph type="sldNum" sz="quarter" idx="10"/>
          </p:nvPr>
        </p:nvSpPr>
        <p:spPr/>
        <p:txBody>
          <a:bodyPr/>
          <a:lstStyle/>
          <a:p>
            <a:fld id="{EDF2B5CA-BCDD-4B8E-9D61-F294F0A109E3}" type="slidenum">
              <a:rPr lang="nl-BE" smtClean="0"/>
              <a:pPr/>
              <a:t>19</a:t>
            </a:fld>
            <a:endParaRPr lang="nl-BE" dirty="0"/>
          </a:p>
        </p:txBody>
      </p:sp>
    </p:spTree>
    <p:extLst>
      <p:ext uri="{BB962C8B-B14F-4D97-AF65-F5344CB8AC3E}">
        <p14:creationId xmlns:p14="http://schemas.microsoft.com/office/powerpoint/2010/main" val="4186594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EDF2B5CA-BCDD-4B8E-9D61-F294F0A109E3}" type="slidenum">
              <a:rPr lang="nl-BE" smtClean="0"/>
              <a:pPr/>
              <a:t>2</a:t>
            </a:fld>
            <a:endParaRPr lang="nl-BE" dirty="0"/>
          </a:p>
        </p:txBody>
      </p:sp>
    </p:spTree>
    <p:extLst>
      <p:ext uri="{BB962C8B-B14F-4D97-AF65-F5344CB8AC3E}">
        <p14:creationId xmlns:p14="http://schemas.microsoft.com/office/powerpoint/2010/main" val="35708110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EDF2B5CA-BCDD-4B8E-9D61-F294F0A109E3}" type="slidenum">
              <a:rPr lang="nl-BE" smtClean="0"/>
              <a:pPr/>
              <a:t>20</a:t>
            </a:fld>
            <a:endParaRPr lang="nl-BE" dirty="0"/>
          </a:p>
        </p:txBody>
      </p:sp>
    </p:spTree>
    <p:extLst>
      <p:ext uri="{BB962C8B-B14F-4D97-AF65-F5344CB8AC3E}">
        <p14:creationId xmlns:p14="http://schemas.microsoft.com/office/powerpoint/2010/main" val="4216688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EDF2B5CA-BCDD-4B8E-9D61-F294F0A109E3}" type="slidenum">
              <a:rPr lang="nl-BE" smtClean="0"/>
              <a:pPr/>
              <a:t>3</a:t>
            </a:fld>
            <a:endParaRPr lang="nl-BE" dirty="0"/>
          </a:p>
        </p:txBody>
      </p:sp>
    </p:spTree>
    <p:extLst>
      <p:ext uri="{BB962C8B-B14F-4D97-AF65-F5344CB8AC3E}">
        <p14:creationId xmlns:p14="http://schemas.microsoft.com/office/powerpoint/2010/main" val="4146335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EDF2B5CA-BCDD-4B8E-9D61-F294F0A109E3}" type="slidenum">
              <a:rPr lang="nl-BE" smtClean="0"/>
              <a:pPr/>
              <a:t>4</a:t>
            </a:fld>
            <a:endParaRPr lang="nl-BE" dirty="0"/>
          </a:p>
        </p:txBody>
      </p:sp>
    </p:spTree>
    <p:extLst>
      <p:ext uri="{BB962C8B-B14F-4D97-AF65-F5344CB8AC3E}">
        <p14:creationId xmlns:p14="http://schemas.microsoft.com/office/powerpoint/2010/main" val="3110264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EDF2B5CA-BCDD-4B8E-9D61-F294F0A109E3}" type="slidenum">
              <a:rPr lang="nl-BE" smtClean="0"/>
              <a:pPr/>
              <a:t>5</a:t>
            </a:fld>
            <a:endParaRPr lang="nl-BE" dirty="0"/>
          </a:p>
        </p:txBody>
      </p:sp>
    </p:spTree>
    <p:extLst>
      <p:ext uri="{BB962C8B-B14F-4D97-AF65-F5344CB8AC3E}">
        <p14:creationId xmlns:p14="http://schemas.microsoft.com/office/powerpoint/2010/main" val="4255576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BE" dirty="0"/>
          </a:p>
        </p:txBody>
      </p:sp>
      <p:sp>
        <p:nvSpPr>
          <p:cNvPr id="4" name="Slide Number Placeholder 3"/>
          <p:cNvSpPr>
            <a:spLocks noGrp="1"/>
          </p:cNvSpPr>
          <p:nvPr>
            <p:ph type="sldNum" sz="quarter" idx="10"/>
          </p:nvPr>
        </p:nvSpPr>
        <p:spPr/>
        <p:txBody>
          <a:bodyPr/>
          <a:lstStyle/>
          <a:p>
            <a:fld id="{EDF2B5CA-BCDD-4B8E-9D61-F294F0A109E3}" type="slidenum">
              <a:rPr lang="nl-BE" smtClean="0"/>
              <a:pPr/>
              <a:t>6</a:t>
            </a:fld>
            <a:endParaRPr lang="nl-BE" dirty="0"/>
          </a:p>
        </p:txBody>
      </p:sp>
    </p:spTree>
    <p:extLst>
      <p:ext uri="{BB962C8B-B14F-4D97-AF65-F5344CB8AC3E}">
        <p14:creationId xmlns:p14="http://schemas.microsoft.com/office/powerpoint/2010/main" val="560736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EDF2B5CA-BCDD-4B8E-9D61-F294F0A109E3}" type="slidenum">
              <a:rPr lang="nl-BE" smtClean="0"/>
              <a:pPr/>
              <a:t>7</a:t>
            </a:fld>
            <a:endParaRPr lang="nl-BE" dirty="0"/>
          </a:p>
        </p:txBody>
      </p:sp>
    </p:spTree>
    <p:extLst>
      <p:ext uri="{BB962C8B-B14F-4D97-AF65-F5344CB8AC3E}">
        <p14:creationId xmlns:p14="http://schemas.microsoft.com/office/powerpoint/2010/main" val="3876307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EDF2B5CA-BCDD-4B8E-9D61-F294F0A109E3}" type="slidenum">
              <a:rPr lang="nl-BE" smtClean="0"/>
              <a:pPr/>
              <a:t>8</a:t>
            </a:fld>
            <a:endParaRPr lang="nl-BE" dirty="0"/>
          </a:p>
        </p:txBody>
      </p:sp>
    </p:spTree>
    <p:extLst>
      <p:ext uri="{BB962C8B-B14F-4D97-AF65-F5344CB8AC3E}">
        <p14:creationId xmlns:p14="http://schemas.microsoft.com/office/powerpoint/2010/main" val="999698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nl-BE"/>
          </a:p>
        </p:txBody>
      </p:sp>
      <p:sp>
        <p:nvSpPr>
          <p:cNvPr id="4" name="Espace réservé du numéro de diapositive 3"/>
          <p:cNvSpPr>
            <a:spLocks noGrp="1"/>
          </p:cNvSpPr>
          <p:nvPr>
            <p:ph type="sldNum" sz="quarter" idx="10"/>
          </p:nvPr>
        </p:nvSpPr>
        <p:spPr/>
        <p:txBody>
          <a:bodyPr/>
          <a:lstStyle/>
          <a:p>
            <a:fld id="{EDF2B5CA-BCDD-4B8E-9D61-F294F0A109E3}" type="slidenum">
              <a:rPr lang="nl-BE" smtClean="0"/>
              <a:pPr/>
              <a:t>9</a:t>
            </a:fld>
            <a:endParaRPr lang="nl-BE" dirty="0"/>
          </a:p>
        </p:txBody>
      </p:sp>
    </p:spTree>
    <p:extLst>
      <p:ext uri="{BB962C8B-B14F-4D97-AF65-F5344CB8AC3E}">
        <p14:creationId xmlns:p14="http://schemas.microsoft.com/office/powerpoint/2010/main" val="4125950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934E9BC-7DF9-473C-85B2-5A8053205874}" type="datetimeFigureOut">
              <a:rPr lang="nl-BE" smtClean="0"/>
              <a:pPr/>
              <a:t>22/02/2017</a:t>
            </a:fld>
            <a:endParaRPr lang="nl-BE" dirty="0"/>
          </a:p>
        </p:txBody>
      </p:sp>
      <p:sp>
        <p:nvSpPr>
          <p:cNvPr id="19" name="Footer Placeholder 18"/>
          <p:cNvSpPr>
            <a:spLocks noGrp="1"/>
          </p:cNvSpPr>
          <p:nvPr>
            <p:ph type="ftr" sz="quarter" idx="11"/>
          </p:nvPr>
        </p:nvSpPr>
        <p:spPr/>
        <p:txBody>
          <a:bodyPr/>
          <a:lstStyle/>
          <a:p>
            <a:endParaRPr lang="nl-BE" dirty="0"/>
          </a:p>
        </p:txBody>
      </p:sp>
      <p:sp>
        <p:nvSpPr>
          <p:cNvPr id="27" name="Slide Number Placeholder 26"/>
          <p:cNvSpPr>
            <a:spLocks noGrp="1"/>
          </p:cNvSpPr>
          <p:nvPr>
            <p:ph type="sldNum" sz="quarter" idx="12"/>
          </p:nvPr>
        </p:nvSpPr>
        <p:spPr/>
        <p:txBody>
          <a:bodyPr/>
          <a:lstStyle/>
          <a:p>
            <a:fld id="{92E8DF40-D7C3-420A-9639-8FA2F4E94696}" type="slidenum">
              <a:rPr lang="nl-BE" smtClean="0"/>
              <a:pPr/>
              <a:t>‹N°›</a:t>
            </a:fld>
            <a:endParaRPr lang="nl-BE"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34E9BC-7DF9-473C-85B2-5A8053205874}" type="datetimeFigureOut">
              <a:rPr lang="nl-BE" smtClean="0"/>
              <a:pPr/>
              <a:t>22/02/2017</a:t>
            </a:fld>
            <a:endParaRPr lang="nl-BE" dirty="0"/>
          </a:p>
        </p:txBody>
      </p:sp>
      <p:sp>
        <p:nvSpPr>
          <p:cNvPr id="5" name="Footer Placeholder 4"/>
          <p:cNvSpPr>
            <a:spLocks noGrp="1"/>
          </p:cNvSpPr>
          <p:nvPr>
            <p:ph type="ftr" sz="quarter" idx="11"/>
          </p:nvPr>
        </p:nvSpPr>
        <p:spPr/>
        <p:txBody>
          <a:bodyPr/>
          <a:lstStyle/>
          <a:p>
            <a:endParaRPr lang="nl-BE" dirty="0"/>
          </a:p>
        </p:txBody>
      </p:sp>
      <p:sp>
        <p:nvSpPr>
          <p:cNvPr id="6" name="Slide Number Placeholder 5"/>
          <p:cNvSpPr>
            <a:spLocks noGrp="1"/>
          </p:cNvSpPr>
          <p:nvPr>
            <p:ph type="sldNum" sz="quarter" idx="12"/>
          </p:nvPr>
        </p:nvSpPr>
        <p:spPr/>
        <p:txBody>
          <a:bodyPr/>
          <a:lstStyle/>
          <a:p>
            <a:fld id="{92E8DF40-D7C3-420A-9639-8FA2F4E94696}" type="slidenum">
              <a:rPr lang="nl-BE" smtClean="0"/>
              <a:pPr/>
              <a:t>‹N°›</a:t>
            </a:fld>
            <a:endParaRPr lang="nl-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34E9BC-7DF9-473C-85B2-5A8053205874}" type="datetimeFigureOut">
              <a:rPr lang="nl-BE" smtClean="0"/>
              <a:pPr/>
              <a:t>22/02/2017</a:t>
            </a:fld>
            <a:endParaRPr lang="nl-BE" dirty="0"/>
          </a:p>
        </p:txBody>
      </p:sp>
      <p:sp>
        <p:nvSpPr>
          <p:cNvPr id="5" name="Footer Placeholder 4"/>
          <p:cNvSpPr>
            <a:spLocks noGrp="1"/>
          </p:cNvSpPr>
          <p:nvPr>
            <p:ph type="ftr" sz="quarter" idx="11"/>
          </p:nvPr>
        </p:nvSpPr>
        <p:spPr/>
        <p:txBody>
          <a:bodyPr/>
          <a:lstStyle/>
          <a:p>
            <a:endParaRPr lang="nl-BE" dirty="0"/>
          </a:p>
        </p:txBody>
      </p:sp>
      <p:sp>
        <p:nvSpPr>
          <p:cNvPr id="6" name="Slide Number Placeholder 5"/>
          <p:cNvSpPr>
            <a:spLocks noGrp="1"/>
          </p:cNvSpPr>
          <p:nvPr>
            <p:ph type="sldNum" sz="quarter" idx="12"/>
          </p:nvPr>
        </p:nvSpPr>
        <p:spPr/>
        <p:txBody>
          <a:bodyPr/>
          <a:lstStyle/>
          <a:p>
            <a:fld id="{92E8DF40-D7C3-420A-9639-8FA2F4E94696}" type="slidenum">
              <a:rPr lang="nl-BE" smtClean="0"/>
              <a:pPr/>
              <a:t>‹N°›</a:t>
            </a:fld>
            <a:endParaRPr lang="nl-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34E9BC-7DF9-473C-85B2-5A8053205874}" type="datetimeFigureOut">
              <a:rPr lang="nl-BE" smtClean="0"/>
              <a:pPr/>
              <a:t>22/02/2017</a:t>
            </a:fld>
            <a:endParaRPr lang="nl-BE" dirty="0"/>
          </a:p>
        </p:txBody>
      </p:sp>
      <p:sp>
        <p:nvSpPr>
          <p:cNvPr id="5" name="Footer Placeholder 4"/>
          <p:cNvSpPr>
            <a:spLocks noGrp="1"/>
          </p:cNvSpPr>
          <p:nvPr>
            <p:ph type="ftr" sz="quarter" idx="11"/>
          </p:nvPr>
        </p:nvSpPr>
        <p:spPr/>
        <p:txBody>
          <a:bodyPr/>
          <a:lstStyle/>
          <a:p>
            <a:endParaRPr lang="nl-BE" dirty="0"/>
          </a:p>
        </p:txBody>
      </p:sp>
      <p:sp>
        <p:nvSpPr>
          <p:cNvPr id="6" name="Slide Number Placeholder 5"/>
          <p:cNvSpPr>
            <a:spLocks noGrp="1"/>
          </p:cNvSpPr>
          <p:nvPr>
            <p:ph type="sldNum" sz="quarter" idx="12"/>
          </p:nvPr>
        </p:nvSpPr>
        <p:spPr/>
        <p:txBody>
          <a:bodyPr/>
          <a:lstStyle/>
          <a:p>
            <a:fld id="{92E8DF40-D7C3-420A-9639-8FA2F4E94696}" type="slidenum">
              <a:rPr lang="nl-BE" smtClean="0"/>
              <a:pPr/>
              <a:t>‹N°›</a:t>
            </a:fld>
            <a:endParaRPr lang="nl-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934E9BC-7DF9-473C-85B2-5A8053205874}" type="datetimeFigureOut">
              <a:rPr lang="nl-BE" smtClean="0"/>
              <a:pPr/>
              <a:t>22/02/2017</a:t>
            </a:fld>
            <a:endParaRPr lang="nl-BE" dirty="0"/>
          </a:p>
        </p:txBody>
      </p:sp>
      <p:sp>
        <p:nvSpPr>
          <p:cNvPr id="5" name="Footer Placeholder 4"/>
          <p:cNvSpPr>
            <a:spLocks noGrp="1"/>
          </p:cNvSpPr>
          <p:nvPr>
            <p:ph type="ftr" sz="quarter" idx="11"/>
          </p:nvPr>
        </p:nvSpPr>
        <p:spPr/>
        <p:txBody>
          <a:bodyPr/>
          <a:lstStyle/>
          <a:p>
            <a:endParaRPr lang="nl-BE" dirty="0"/>
          </a:p>
        </p:txBody>
      </p:sp>
      <p:sp>
        <p:nvSpPr>
          <p:cNvPr id="6" name="Slide Number Placeholder 5"/>
          <p:cNvSpPr>
            <a:spLocks noGrp="1"/>
          </p:cNvSpPr>
          <p:nvPr>
            <p:ph type="sldNum" sz="quarter" idx="12"/>
          </p:nvPr>
        </p:nvSpPr>
        <p:spPr/>
        <p:txBody>
          <a:bodyPr/>
          <a:lstStyle/>
          <a:p>
            <a:fld id="{92E8DF40-D7C3-420A-9639-8FA2F4E94696}" type="slidenum">
              <a:rPr lang="nl-BE" smtClean="0"/>
              <a:pPr/>
              <a:t>‹N°›</a:t>
            </a:fld>
            <a:endParaRPr lang="nl-BE"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34E9BC-7DF9-473C-85B2-5A8053205874}" type="datetimeFigureOut">
              <a:rPr lang="nl-BE" smtClean="0"/>
              <a:pPr/>
              <a:t>22/02/2017</a:t>
            </a:fld>
            <a:endParaRPr lang="nl-BE" dirty="0"/>
          </a:p>
        </p:txBody>
      </p:sp>
      <p:sp>
        <p:nvSpPr>
          <p:cNvPr id="6" name="Footer Placeholder 5"/>
          <p:cNvSpPr>
            <a:spLocks noGrp="1"/>
          </p:cNvSpPr>
          <p:nvPr>
            <p:ph type="ftr" sz="quarter" idx="11"/>
          </p:nvPr>
        </p:nvSpPr>
        <p:spPr/>
        <p:txBody>
          <a:bodyPr/>
          <a:lstStyle/>
          <a:p>
            <a:endParaRPr lang="nl-BE" dirty="0"/>
          </a:p>
        </p:txBody>
      </p:sp>
      <p:sp>
        <p:nvSpPr>
          <p:cNvPr id="7" name="Slide Number Placeholder 6"/>
          <p:cNvSpPr>
            <a:spLocks noGrp="1"/>
          </p:cNvSpPr>
          <p:nvPr>
            <p:ph type="sldNum" sz="quarter" idx="12"/>
          </p:nvPr>
        </p:nvSpPr>
        <p:spPr/>
        <p:txBody>
          <a:bodyPr/>
          <a:lstStyle/>
          <a:p>
            <a:fld id="{92E8DF40-D7C3-420A-9639-8FA2F4E94696}" type="slidenum">
              <a:rPr lang="nl-BE" smtClean="0"/>
              <a:pPr/>
              <a:t>‹N°›</a:t>
            </a:fld>
            <a:endParaRPr lang="nl-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934E9BC-7DF9-473C-85B2-5A8053205874}" type="datetimeFigureOut">
              <a:rPr lang="nl-BE" smtClean="0"/>
              <a:pPr/>
              <a:t>22/02/2017</a:t>
            </a:fld>
            <a:endParaRPr lang="nl-BE" dirty="0"/>
          </a:p>
        </p:txBody>
      </p:sp>
      <p:sp>
        <p:nvSpPr>
          <p:cNvPr id="8" name="Footer Placeholder 7"/>
          <p:cNvSpPr>
            <a:spLocks noGrp="1"/>
          </p:cNvSpPr>
          <p:nvPr>
            <p:ph type="ftr" sz="quarter" idx="11"/>
          </p:nvPr>
        </p:nvSpPr>
        <p:spPr/>
        <p:txBody>
          <a:bodyPr/>
          <a:lstStyle/>
          <a:p>
            <a:endParaRPr lang="nl-BE" dirty="0"/>
          </a:p>
        </p:txBody>
      </p:sp>
      <p:sp>
        <p:nvSpPr>
          <p:cNvPr id="9" name="Slide Number Placeholder 8"/>
          <p:cNvSpPr>
            <a:spLocks noGrp="1"/>
          </p:cNvSpPr>
          <p:nvPr>
            <p:ph type="sldNum" sz="quarter" idx="12"/>
          </p:nvPr>
        </p:nvSpPr>
        <p:spPr/>
        <p:txBody>
          <a:bodyPr/>
          <a:lstStyle/>
          <a:p>
            <a:fld id="{92E8DF40-D7C3-420A-9639-8FA2F4E94696}" type="slidenum">
              <a:rPr lang="nl-BE" smtClean="0"/>
              <a:pPr/>
              <a:t>‹N°›</a:t>
            </a:fld>
            <a:endParaRPr lang="nl-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34E9BC-7DF9-473C-85B2-5A8053205874}" type="datetimeFigureOut">
              <a:rPr lang="nl-BE" smtClean="0"/>
              <a:pPr/>
              <a:t>22/02/2017</a:t>
            </a:fld>
            <a:endParaRPr lang="nl-BE" dirty="0"/>
          </a:p>
        </p:txBody>
      </p:sp>
      <p:sp>
        <p:nvSpPr>
          <p:cNvPr id="4" name="Footer Placeholder 3"/>
          <p:cNvSpPr>
            <a:spLocks noGrp="1"/>
          </p:cNvSpPr>
          <p:nvPr>
            <p:ph type="ftr" sz="quarter" idx="11"/>
          </p:nvPr>
        </p:nvSpPr>
        <p:spPr/>
        <p:txBody>
          <a:bodyPr/>
          <a:lstStyle/>
          <a:p>
            <a:endParaRPr lang="nl-BE" dirty="0"/>
          </a:p>
        </p:txBody>
      </p:sp>
      <p:sp>
        <p:nvSpPr>
          <p:cNvPr id="5" name="Slide Number Placeholder 4"/>
          <p:cNvSpPr>
            <a:spLocks noGrp="1"/>
          </p:cNvSpPr>
          <p:nvPr>
            <p:ph type="sldNum" sz="quarter" idx="12"/>
          </p:nvPr>
        </p:nvSpPr>
        <p:spPr/>
        <p:txBody>
          <a:bodyPr/>
          <a:lstStyle/>
          <a:p>
            <a:fld id="{92E8DF40-D7C3-420A-9639-8FA2F4E94696}" type="slidenum">
              <a:rPr lang="nl-BE" smtClean="0"/>
              <a:pPr/>
              <a:t>‹N°›</a:t>
            </a:fld>
            <a:endParaRPr lang="nl-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4E9BC-7DF9-473C-85B2-5A8053205874}" type="datetimeFigureOut">
              <a:rPr lang="nl-BE" smtClean="0"/>
              <a:pPr/>
              <a:t>22/02/2017</a:t>
            </a:fld>
            <a:endParaRPr lang="nl-BE" dirty="0"/>
          </a:p>
        </p:txBody>
      </p:sp>
      <p:sp>
        <p:nvSpPr>
          <p:cNvPr id="3" name="Footer Placeholder 2"/>
          <p:cNvSpPr>
            <a:spLocks noGrp="1"/>
          </p:cNvSpPr>
          <p:nvPr>
            <p:ph type="ftr" sz="quarter" idx="11"/>
          </p:nvPr>
        </p:nvSpPr>
        <p:spPr/>
        <p:txBody>
          <a:bodyPr/>
          <a:lstStyle/>
          <a:p>
            <a:endParaRPr lang="nl-BE" dirty="0"/>
          </a:p>
        </p:txBody>
      </p:sp>
      <p:sp>
        <p:nvSpPr>
          <p:cNvPr id="4" name="Slide Number Placeholder 3"/>
          <p:cNvSpPr>
            <a:spLocks noGrp="1"/>
          </p:cNvSpPr>
          <p:nvPr>
            <p:ph type="sldNum" sz="quarter" idx="12"/>
          </p:nvPr>
        </p:nvSpPr>
        <p:spPr/>
        <p:txBody>
          <a:bodyPr/>
          <a:lstStyle/>
          <a:p>
            <a:fld id="{92E8DF40-D7C3-420A-9639-8FA2F4E94696}" type="slidenum">
              <a:rPr lang="nl-BE" smtClean="0"/>
              <a:pPr/>
              <a:t>‹N°›</a:t>
            </a:fld>
            <a:endParaRPr lang="nl-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34E9BC-7DF9-473C-85B2-5A8053205874}" type="datetimeFigureOut">
              <a:rPr lang="nl-BE" smtClean="0"/>
              <a:pPr/>
              <a:t>22/02/2017</a:t>
            </a:fld>
            <a:endParaRPr lang="nl-BE" dirty="0"/>
          </a:p>
        </p:txBody>
      </p:sp>
      <p:sp>
        <p:nvSpPr>
          <p:cNvPr id="6" name="Footer Placeholder 5"/>
          <p:cNvSpPr>
            <a:spLocks noGrp="1"/>
          </p:cNvSpPr>
          <p:nvPr>
            <p:ph type="ftr" sz="quarter" idx="11"/>
          </p:nvPr>
        </p:nvSpPr>
        <p:spPr/>
        <p:txBody>
          <a:bodyPr/>
          <a:lstStyle/>
          <a:p>
            <a:endParaRPr lang="nl-BE" dirty="0"/>
          </a:p>
        </p:txBody>
      </p:sp>
      <p:sp>
        <p:nvSpPr>
          <p:cNvPr id="7" name="Slide Number Placeholder 6"/>
          <p:cNvSpPr>
            <a:spLocks noGrp="1"/>
          </p:cNvSpPr>
          <p:nvPr>
            <p:ph type="sldNum" sz="quarter" idx="12"/>
          </p:nvPr>
        </p:nvSpPr>
        <p:spPr/>
        <p:txBody>
          <a:bodyPr/>
          <a:lstStyle/>
          <a:p>
            <a:fld id="{92E8DF40-D7C3-420A-9639-8FA2F4E94696}" type="slidenum">
              <a:rPr lang="nl-BE" smtClean="0"/>
              <a:pPr/>
              <a:t>‹N°›</a:t>
            </a:fld>
            <a:endParaRPr lang="nl-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34E9BC-7DF9-473C-85B2-5A8053205874}" type="datetimeFigureOut">
              <a:rPr lang="nl-BE" smtClean="0"/>
              <a:pPr/>
              <a:t>22/02/2017</a:t>
            </a:fld>
            <a:endParaRPr lang="nl-BE" dirty="0"/>
          </a:p>
        </p:txBody>
      </p:sp>
      <p:sp>
        <p:nvSpPr>
          <p:cNvPr id="6" name="Footer Placeholder 5"/>
          <p:cNvSpPr>
            <a:spLocks noGrp="1"/>
          </p:cNvSpPr>
          <p:nvPr>
            <p:ph type="ftr" sz="quarter" idx="11"/>
          </p:nvPr>
        </p:nvSpPr>
        <p:spPr/>
        <p:txBody>
          <a:bodyPr/>
          <a:lstStyle/>
          <a:p>
            <a:endParaRPr lang="nl-BE" dirty="0"/>
          </a:p>
        </p:txBody>
      </p:sp>
      <p:sp>
        <p:nvSpPr>
          <p:cNvPr id="7" name="Slide Number Placeholder 6"/>
          <p:cNvSpPr>
            <a:spLocks noGrp="1"/>
          </p:cNvSpPr>
          <p:nvPr>
            <p:ph type="sldNum" sz="quarter" idx="12"/>
          </p:nvPr>
        </p:nvSpPr>
        <p:spPr>
          <a:xfrm>
            <a:off x="8077200" y="6356350"/>
            <a:ext cx="609600" cy="365125"/>
          </a:xfrm>
        </p:spPr>
        <p:txBody>
          <a:bodyPr/>
          <a:lstStyle/>
          <a:p>
            <a:fld id="{92E8DF40-D7C3-420A-9639-8FA2F4E94696}" type="slidenum">
              <a:rPr lang="nl-BE" smtClean="0"/>
              <a:pPr/>
              <a:t>‹N°›</a:t>
            </a:fld>
            <a:endParaRPr lang="nl-BE"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934E9BC-7DF9-473C-85B2-5A8053205874}" type="datetimeFigureOut">
              <a:rPr lang="nl-BE" smtClean="0"/>
              <a:pPr/>
              <a:t>22/02/2017</a:t>
            </a:fld>
            <a:endParaRPr lang="nl-BE"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nl-BE"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2E8DF40-D7C3-420A-9639-8FA2F4E94696}" type="slidenum">
              <a:rPr lang="nl-BE" smtClean="0"/>
              <a:pPr/>
              <a:t>‹N°›</a:t>
            </a:fld>
            <a:endParaRPr lang="nl-BE"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6"/>
            <a:ext cx="7772400" cy="1656184"/>
          </a:xfrm>
        </p:spPr>
        <p:txBody>
          <a:bodyPr>
            <a:normAutofit fontScale="90000"/>
          </a:bodyPr>
          <a:lstStyle/>
          <a:p>
            <a:pPr algn="ctr"/>
            <a:r>
              <a:rPr lang="nl-BE" b="1" dirty="0" smtClean="0">
                <a:solidFill>
                  <a:schemeClr val="tx1"/>
                </a:solidFill>
              </a:rPr>
              <a:t>Algemene</a:t>
            </a:r>
            <a:r>
              <a:rPr lang="nl-BE" dirty="0" smtClean="0">
                <a:solidFill>
                  <a:schemeClr val="tx1"/>
                </a:solidFill>
              </a:rPr>
              <a:t> </a:t>
            </a:r>
            <a:r>
              <a:rPr lang="nl-BE" b="1" dirty="0" smtClean="0">
                <a:solidFill>
                  <a:schemeClr val="tx1"/>
                </a:solidFill>
              </a:rPr>
              <a:t>vergadering KBDB</a:t>
            </a:r>
            <a:br>
              <a:rPr lang="nl-BE" b="1" dirty="0" smtClean="0">
                <a:solidFill>
                  <a:schemeClr val="tx1"/>
                </a:solidFill>
              </a:rPr>
            </a:br>
            <a:r>
              <a:rPr lang="nl-BE" b="1" dirty="0" smtClean="0">
                <a:solidFill>
                  <a:schemeClr val="tx1"/>
                </a:solidFill>
              </a:rPr>
              <a:t>Assemblée Générale RFCB</a:t>
            </a:r>
            <a:endParaRPr lang="nl-BE" b="1" dirty="0">
              <a:solidFill>
                <a:schemeClr val="tx1"/>
              </a:solidFill>
            </a:endParaRPr>
          </a:p>
        </p:txBody>
      </p:sp>
      <p:sp>
        <p:nvSpPr>
          <p:cNvPr id="3" name="Subtitle 2"/>
          <p:cNvSpPr>
            <a:spLocks noGrp="1"/>
          </p:cNvSpPr>
          <p:nvPr>
            <p:ph type="subTitle" idx="1"/>
          </p:nvPr>
        </p:nvSpPr>
        <p:spPr>
          <a:xfrm>
            <a:off x="1371600" y="2780928"/>
            <a:ext cx="6400800" cy="1368152"/>
          </a:xfrm>
        </p:spPr>
        <p:txBody>
          <a:bodyPr>
            <a:normAutofit/>
          </a:bodyPr>
          <a:lstStyle/>
          <a:p>
            <a:pPr algn="ctr"/>
            <a:r>
              <a:rPr lang="nl-BE" sz="6600" b="1" dirty="0" smtClean="0"/>
              <a:t>    22/02/2017</a:t>
            </a:r>
            <a:endParaRPr lang="nl-BE" sz="6600" b="1" dirty="0"/>
          </a:p>
        </p:txBody>
      </p:sp>
      <p:pic>
        <p:nvPicPr>
          <p:cNvPr id="10" name="Image 9" descr="logokbdb_zondertekst_kbdbnat_kl"/>
          <p:cNvPicPr/>
          <p:nvPr/>
        </p:nvPicPr>
        <p:blipFill rotWithShape="1">
          <a:blip r:embed="rId3" cstate="print">
            <a:extLst>
              <a:ext uri="{BEBA8EAE-BF5A-486C-A8C5-ECC9F3942E4B}">
                <a14:imgProps xmlns:a14="http://schemas.microsoft.com/office/drawing/2010/main">
                  <a14:imgLayer r:embed="rId4">
                    <a14:imgEffect>
                      <a14:artisticPlasticWrap/>
                    </a14:imgEffect>
                  </a14:imgLayer>
                </a14:imgProps>
              </a:ext>
              <a:ext uri="{28A0092B-C50C-407E-A947-70E740481C1C}">
                <a14:useLocalDpi xmlns:a14="http://schemas.microsoft.com/office/drawing/2010/main" val="0"/>
              </a:ext>
            </a:extLst>
          </a:blip>
          <a:srcRect r="47021"/>
          <a:stretch/>
        </p:blipFill>
        <p:spPr bwMode="auto">
          <a:xfrm>
            <a:off x="3779912" y="4293096"/>
            <a:ext cx="1584523" cy="210502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3682277245"/>
              </p:ext>
            </p:extLst>
          </p:nvPr>
        </p:nvGraphicFramePr>
        <p:xfrm>
          <a:off x="107504" y="1052736"/>
          <a:ext cx="8856985" cy="2472202"/>
        </p:xfrm>
        <a:graphic>
          <a:graphicData uri="http://schemas.openxmlformats.org/drawingml/2006/table">
            <a:tbl>
              <a:tblPr firstRow="1" bandRow="1">
                <a:tableStyleId>{5DA37D80-6434-44D0-A028-1B22A696006F}</a:tableStyleId>
              </a:tblPr>
              <a:tblGrid>
                <a:gridCol w="1511926">
                  <a:extLst>
                    <a:ext uri="{9D8B030D-6E8A-4147-A177-3AD203B41FA5}">
                      <a16:colId xmlns:a16="http://schemas.microsoft.com/office/drawing/2014/main" val="20000"/>
                    </a:ext>
                  </a:extLst>
                </a:gridCol>
                <a:gridCol w="3084169">
                  <a:extLst>
                    <a:ext uri="{9D8B030D-6E8A-4147-A177-3AD203B41FA5}">
                      <a16:colId xmlns:a16="http://schemas.microsoft.com/office/drawing/2014/main" val="20001"/>
                    </a:ext>
                  </a:extLst>
                </a:gridCol>
                <a:gridCol w="1363028">
                  <a:extLst>
                    <a:ext uri="{9D8B030D-6E8A-4147-A177-3AD203B41FA5}">
                      <a16:colId xmlns:a16="http://schemas.microsoft.com/office/drawing/2014/main" val="20002"/>
                    </a:ext>
                  </a:extLst>
                </a:gridCol>
                <a:gridCol w="2897862">
                  <a:extLst>
                    <a:ext uri="{9D8B030D-6E8A-4147-A177-3AD203B41FA5}">
                      <a16:colId xmlns:a16="http://schemas.microsoft.com/office/drawing/2014/main" val="20003"/>
                    </a:ext>
                  </a:extLst>
                </a:gridCol>
              </a:tblGrid>
              <a:tr h="683915">
                <a:tc>
                  <a:txBody>
                    <a:bodyPr/>
                    <a:lstStyle/>
                    <a:p>
                      <a:pPr algn="ctr"/>
                      <a:r>
                        <a:rPr lang="fr-FR" dirty="0" err="1" smtClean="0"/>
                        <a:t>Bijdrage</a:t>
                      </a:r>
                      <a:endParaRPr lang="fr-FR" dirty="0" smtClean="0"/>
                    </a:p>
                    <a:p>
                      <a:pPr algn="ctr"/>
                      <a:r>
                        <a:rPr lang="fr-FR" dirty="0" smtClean="0"/>
                        <a:t>2016</a:t>
                      </a:r>
                      <a:endParaRPr lang="nl-BE" dirty="0"/>
                    </a:p>
                  </a:txBody>
                  <a:tcPr/>
                </a:tc>
                <a:tc>
                  <a:txBody>
                    <a:bodyPr/>
                    <a:lstStyle/>
                    <a:p>
                      <a:pPr algn="ctr"/>
                      <a:endParaRPr lang="nl-BE" dirty="0"/>
                    </a:p>
                  </a:txBody>
                  <a:tcPr/>
                </a:tc>
                <a:tc>
                  <a:txBody>
                    <a:bodyPr/>
                    <a:lstStyle/>
                    <a:p>
                      <a:pPr algn="ctr"/>
                      <a:r>
                        <a:rPr lang="fr-FR" dirty="0" smtClean="0"/>
                        <a:t>Cotisation</a:t>
                      </a:r>
                    </a:p>
                    <a:p>
                      <a:pPr algn="ctr"/>
                      <a:r>
                        <a:rPr lang="fr-FR" dirty="0" smtClean="0"/>
                        <a:t>2016</a:t>
                      </a:r>
                      <a:endParaRPr lang="nl-BE" dirty="0"/>
                    </a:p>
                  </a:txBody>
                  <a:tcPr/>
                </a:tc>
                <a:tc>
                  <a:txBody>
                    <a:bodyPr/>
                    <a:lstStyle/>
                    <a:p>
                      <a:pPr algn="ctr"/>
                      <a:endParaRPr lang="nl-BE" dirty="0"/>
                    </a:p>
                  </a:txBody>
                  <a:tcPr/>
                </a:tc>
                <a:extLst>
                  <a:ext uri="{0D108BD9-81ED-4DB2-BD59-A6C34878D82A}">
                    <a16:rowId xmlns:a16="http://schemas.microsoft.com/office/drawing/2014/main" val="10000"/>
                  </a:ext>
                </a:extLst>
              </a:tr>
              <a:tr h="390808">
                <a:tc>
                  <a:txBody>
                    <a:bodyPr/>
                    <a:lstStyle/>
                    <a:p>
                      <a:r>
                        <a:rPr lang="fr-FR" dirty="0" smtClean="0"/>
                        <a:t>100,00</a:t>
                      </a:r>
                      <a:endParaRPr lang="nl-BE" dirty="0"/>
                    </a:p>
                  </a:txBody>
                  <a:tcPr/>
                </a:tc>
                <a:tc>
                  <a:txBody>
                    <a:bodyPr/>
                    <a:lstStyle/>
                    <a:p>
                      <a:r>
                        <a:rPr lang="fr-FR" sz="1400" dirty="0" smtClean="0"/>
                        <a:t>Provinciale </a:t>
                      </a:r>
                      <a:r>
                        <a:rPr lang="fr-FR" sz="1400" dirty="0" err="1" smtClean="0"/>
                        <a:t>organisatoren</a:t>
                      </a:r>
                      <a:endParaRPr lang="nl-BE" sz="1400" dirty="0"/>
                    </a:p>
                  </a:txBody>
                  <a:tcPr/>
                </a:tc>
                <a:tc>
                  <a:txBody>
                    <a:bodyPr/>
                    <a:lstStyle/>
                    <a:p>
                      <a:r>
                        <a:rPr lang="fr-FR" dirty="0" smtClean="0"/>
                        <a:t>100,00</a:t>
                      </a:r>
                      <a:endParaRPr lang="nl-BE" dirty="0"/>
                    </a:p>
                  </a:txBody>
                  <a:tcPr/>
                </a:tc>
                <a:tc>
                  <a:txBody>
                    <a:bodyPr/>
                    <a:lstStyle/>
                    <a:p>
                      <a:r>
                        <a:rPr lang="fr-FR" sz="1200" dirty="0" err="1" smtClean="0"/>
                        <a:t>Org</a:t>
                      </a:r>
                      <a:r>
                        <a:rPr lang="fr-FR" sz="1200" dirty="0" smtClean="0"/>
                        <a:t>. de concours provinciaux </a:t>
                      </a:r>
                      <a:endParaRPr lang="nl-BE" sz="1200" dirty="0"/>
                    </a:p>
                  </a:txBody>
                  <a:tcPr/>
                </a:tc>
                <a:extLst>
                  <a:ext uri="{0D108BD9-81ED-4DB2-BD59-A6C34878D82A}">
                    <a16:rowId xmlns:a16="http://schemas.microsoft.com/office/drawing/2014/main" val="10001"/>
                  </a:ext>
                </a:extLst>
              </a:tr>
              <a:tr h="488511">
                <a:tc>
                  <a:txBody>
                    <a:bodyPr/>
                    <a:lstStyle/>
                    <a:p>
                      <a:r>
                        <a:rPr lang="fr-FR" dirty="0" smtClean="0"/>
                        <a:t>120,00</a:t>
                      </a:r>
                      <a:endParaRPr lang="nl-BE" dirty="0"/>
                    </a:p>
                  </a:txBody>
                  <a:tcPr/>
                </a:tc>
                <a:tc>
                  <a:txBody>
                    <a:bodyPr/>
                    <a:lstStyle/>
                    <a:p>
                      <a:r>
                        <a:rPr lang="fr-FR" sz="1400" dirty="0" smtClean="0"/>
                        <a:t>Interprovinciale </a:t>
                      </a:r>
                    </a:p>
                    <a:p>
                      <a:r>
                        <a:rPr lang="fr-FR" sz="1400" dirty="0" err="1" smtClean="0"/>
                        <a:t>organisatoren</a:t>
                      </a:r>
                      <a:endParaRPr lang="fr-FR" sz="1400" dirty="0" smtClean="0"/>
                    </a:p>
                  </a:txBody>
                  <a:tcPr/>
                </a:tc>
                <a:tc>
                  <a:txBody>
                    <a:bodyPr/>
                    <a:lstStyle/>
                    <a:p>
                      <a:r>
                        <a:rPr lang="fr-FR" dirty="0" smtClean="0"/>
                        <a:t>120,00</a:t>
                      </a:r>
                      <a:endParaRPr lang="nl-BE" dirty="0"/>
                    </a:p>
                  </a:txBody>
                  <a:tcPr/>
                </a:tc>
                <a:tc>
                  <a:txBody>
                    <a:bodyPr/>
                    <a:lstStyle/>
                    <a:p>
                      <a:r>
                        <a:rPr lang="fr-FR" sz="1200" dirty="0" err="1" smtClean="0"/>
                        <a:t>Org</a:t>
                      </a:r>
                      <a:r>
                        <a:rPr lang="fr-FR" sz="1200" dirty="0" smtClean="0"/>
                        <a:t>. de concours interprovinciaux</a:t>
                      </a:r>
                      <a:endParaRPr lang="nl-BE" sz="1200" dirty="0"/>
                    </a:p>
                  </a:txBody>
                  <a:tcPr/>
                </a:tc>
                <a:extLst>
                  <a:ext uri="{0D108BD9-81ED-4DB2-BD59-A6C34878D82A}">
                    <a16:rowId xmlns:a16="http://schemas.microsoft.com/office/drawing/2014/main" val="10002"/>
                  </a:ext>
                </a:extLst>
              </a:tr>
              <a:tr h="390808">
                <a:tc>
                  <a:txBody>
                    <a:bodyPr/>
                    <a:lstStyle/>
                    <a:p>
                      <a:r>
                        <a:rPr lang="fr-FR" dirty="0" smtClean="0"/>
                        <a:t>500,00</a:t>
                      </a:r>
                      <a:endParaRPr lang="nl-BE" dirty="0"/>
                    </a:p>
                  </a:txBody>
                  <a:tcPr/>
                </a:tc>
                <a:tc>
                  <a:txBody>
                    <a:bodyPr/>
                    <a:lstStyle/>
                    <a:p>
                      <a:r>
                        <a:rPr lang="fr-FR" sz="1200" dirty="0" smtClean="0"/>
                        <a:t>Nationale </a:t>
                      </a:r>
                      <a:r>
                        <a:rPr lang="fr-FR" sz="1200" dirty="0" err="1" smtClean="0"/>
                        <a:t>organisatoren</a:t>
                      </a:r>
                      <a:r>
                        <a:rPr lang="fr-FR" sz="1200" dirty="0" smtClean="0"/>
                        <a:t> </a:t>
                      </a:r>
                      <a:endParaRPr lang="nl-BE" sz="1200" dirty="0"/>
                    </a:p>
                  </a:txBody>
                  <a:tcPr/>
                </a:tc>
                <a:tc>
                  <a:txBody>
                    <a:bodyPr/>
                    <a:lstStyle/>
                    <a:p>
                      <a:r>
                        <a:rPr lang="fr-FR" dirty="0" smtClean="0"/>
                        <a:t>500,00</a:t>
                      </a:r>
                      <a:endParaRPr lang="nl-BE" dirty="0"/>
                    </a:p>
                  </a:txBody>
                  <a:tcPr/>
                </a:tc>
                <a:tc>
                  <a:txBody>
                    <a:bodyPr/>
                    <a:lstStyle/>
                    <a:p>
                      <a:r>
                        <a:rPr lang="fr-FR" sz="1200" dirty="0" err="1" smtClean="0"/>
                        <a:t>Org</a:t>
                      </a:r>
                      <a:r>
                        <a:rPr lang="fr-FR" sz="1200" dirty="0" smtClean="0"/>
                        <a:t>. de concours nationaux </a:t>
                      </a:r>
                      <a:endParaRPr lang="nl-BE" sz="1200" dirty="0"/>
                    </a:p>
                  </a:txBody>
                  <a:tcPr/>
                </a:tc>
                <a:extLst>
                  <a:ext uri="{0D108BD9-81ED-4DB2-BD59-A6C34878D82A}">
                    <a16:rowId xmlns:a16="http://schemas.microsoft.com/office/drawing/2014/main" val="10003"/>
                  </a:ext>
                </a:extLst>
              </a:tr>
              <a:tr h="488511">
                <a:tc>
                  <a:txBody>
                    <a:bodyPr/>
                    <a:lstStyle/>
                    <a:p>
                      <a:r>
                        <a:rPr lang="fr-FR" dirty="0" smtClean="0"/>
                        <a:t>600,00</a:t>
                      </a:r>
                      <a:endParaRPr lang="nl-BE" dirty="0"/>
                    </a:p>
                  </a:txBody>
                  <a:tcPr/>
                </a:tc>
                <a:tc>
                  <a:txBody>
                    <a:bodyPr/>
                    <a:lstStyle/>
                    <a:p>
                      <a:r>
                        <a:rPr lang="fr-FR" sz="1200" dirty="0" smtClean="0"/>
                        <a:t>Internationale </a:t>
                      </a:r>
                      <a:r>
                        <a:rPr lang="fr-FR" sz="1200" dirty="0" err="1" smtClean="0"/>
                        <a:t>organisatoren</a:t>
                      </a:r>
                      <a:r>
                        <a:rPr lang="fr-FR" sz="1200" dirty="0" smtClean="0"/>
                        <a:t> </a:t>
                      </a:r>
                      <a:endParaRPr lang="nl-BE" sz="1200" dirty="0"/>
                    </a:p>
                  </a:txBody>
                  <a:tcPr/>
                </a:tc>
                <a:tc>
                  <a:txBody>
                    <a:bodyPr/>
                    <a:lstStyle/>
                    <a:p>
                      <a:r>
                        <a:rPr lang="fr-FR" dirty="0" smtClean="0"/>
                        <a:t>600,00</a:t>
                      </a:r>
                      <a:endParaRPr lang="nl-BE" dirty="0"/>
                    </a:p>
                  </a:txBody>
                  <a:tcPr/>
                </a:tc>
                <a:tc>
                  <a:txBody>
                    <a:bodyPr/>
                    <a:lstStyle/>
                    <a:p>
                      <a:r>
                        <a:rPr lang="fr-FR" sz="1200" dirty="0" err="1" smtClean="0"/>
                        <a:t>Org</a:t>
                      </a:r>
                      <a:r>
                        <a:rPr lang="fr-FR" sz="1200" dirty="0" smtClean="0"/>
                        <a:t>. de concours internationaux</a:t>
                      </a:r>
                      <a:endParaRPr lang="nl-BE" sz="12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72692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nl-BE" b="1" dirty="0">
                <a:solidFill>
                  <a:schemeClr val="accent1">
                    <a:lumMod val="75000"/>
                  </a:schemeClr>
                </a:solidFill>
              </a:rPr>
              <a:t>Algemene vergadering KBDB </a:t>
            </a:r>
            <a:br>
              <a:rPr lang="nl-BE" b="1" dirty="0">
                <a:solidFill>
                  <a:schemeClr val="accent1">
                    <a:lumMod val="75000"/>
                  </a:schemeClr>
                </a:solidFill>
              </a:rPr>
            </a:br>
            <a:r>
              <a:rPr lang="nl-BE" b="1" dirty="0">
                <a:solidFill>
                  <a:schemeClr val="accent1">
                    <a:lumMod val="75000"/>
                  </a:schemeClr>
                </a:solidFill>
              </a:rPr>
              <a:t>Assemblée Générale RFCB</a:t>
            </a:r>
            <a:endParaRPr lang="fr-BE" dirty="0"/>
          </a:p>
        </p:txBody>
      </p:sp>
      <p:sp>
        <p:nvSpPr>
          <p:cNvPr id="3" name="Espace réservé du contenu 2"/>
          <p:cNvSpPr>
            <a:spLocks noGrp="1"/>
          </p:cNvSpPr>
          <p:nvPr>
            <p:ph idx="1"/>
          </p:nvPr>
        </p:nvSpPr>
        <p:spPr/>
        <p:txBody>
          <a:bodyPr>
            <a:normAutofit/>
          </a:bodyPr>
          <a:lstStyle/>
          <a:p>
            <a:r>
              <a:rPr lang="nl-BE" sz="1800" b="1" dirty="0" smtClean="0"/>
              <a:t>5. Vaststelling van de borgtochten en de forfaitaire bedragen voor de procedurekosten bij de KBDB-kamers </a:t>
            </a:r>
          </a:p>
          <a:p>
            <a:r>
              <a:rPr lang="nl-BE" sz="1800" b="1" dirty="0" smtClean="0"/>
              <a:t>5</a:t>
            </a:r>
            <a:r>
              <a:rPr lang="nl-BE" sz="1800" b="1" dirty="0" smtClean="0"/>
              <a:t>. </a:t>
            </a:r>
            <a:r>
              <a:rPr lang="fr-FR" sz="1800" b="1" dirty="0" smtClean="0"/>
              <a:t>Fixation des montants des cautions et des forfaits à réclamer pour les frais de procédure devant les chambres RFCB</a:t>
            </a:r>
          </a:p>
          <a:p>
            <a:pPr marL="261938" lvl="0" indent="-261938">
              <a:buNone/>
            </a:pPr>
            <a:endParaRPr lang="fr-BE" sz="2200" b="1" dirty="0" smtClean="0"/>
          </a:p>
          <a:p>
            <a:pPr marL="0" indent="0">
              <a:buNone/>
            </a:pPr>
            <a:endParaRPr lang="nl-BE" sz="2200" b="1" dirty="0" smtClean="0"/>
          </a:p>
        </p:txBody>
      </p:sp>
      <p:pic>
        <p:nvPicPr>
          <p:cNvPr id="7" name="Image 6"/>
          <p:cNvPicPr>
            <a:picLocks noChangeAspect="1"/>
          </p:cNvPicPr>
          <p:nvPr/>
        </p:nvPicPr>
        <p:blipFill>
          <a:blip r:embed="rId3"/>
          <a:stretch>
            <a:fillRect/>
          </a:stretch>
        </p:blipFill>
        <p:spPr>
          <a:xfrm>
            <a:off x="323527" y="3122706"/>
            <a:ext cx="3965655" cy="3618661"/>
          </a:xfrm>
          <a:prstGeom prst="rect">
            <a:avLst/>
          </a:prstGeom>
        </p:spPr>
      </p:pic>
      <p:pic>
        <p:nvPicPr>
          <p:cNvPr id="8" name="Image 7"/>
          <p:cNvPicPr>
            <a:picLocks noChangeAspect="1"/>
          </p:cNvPicPr>
          <p:nvPr/>
        </p:nvPicPr>
        <p:blipFill>
          <a:blip r:embed="rId4"/>
          <a:stretch>
            <a:fillRect/>
          </a:stretch>
        </p:blipFill>
        <p:spPr>
          <a:xfrm>
            <a:off x="4422854" y="3284984"/>
            <a:ext cx="3749545" cy="3362873"/>
          </a:xfrm>
          <a:prstGeom prst="rect">
            <a:avLst/>
          </a:prstGeom>
        </p:spPr>
      </p:pic>
    </p:spTree>
    <p:extLst>
      <p:ext uri="{BB962C8B-B14F-4D97-AF65-F5344CB8AC3E}">
        <p14:creationId xmlns:p14="http://schemas.microsoft.com/office/powerpoint/2010/main" val="952642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nl-BE" b="1" dirty="0">
                <a:solidFill>
                  <a:schemeClr val="accent1">
                    <a:lumMod val="75000"/>
                  </a:schemeClr>
                </a:solidFill>
              </a:rPr>
              <a:t>Algemene vergadering KBDB </a:t>
            </a:r>
            <a:br>
              <a:rPr lang="nl-BE" b="1" dirty="0">
                <a:solidFill>
                  <a:schemeClr val="accent1">
                    <a:lumMod val="75000"/>
                  </a:schemeClr>
                </a:solidFill>
              </a:rPr>
            </a:br>
            <a:r>
              <a:rPr lang="nl-BE" b="1" dirty="0">
                <a:solidFill>
                  <a:schemeClr val="accent1">
                    <a:lumMod val="75000"/>
                  </a:schemeClr>
                </a:solidFill>
              </a:rPr>
              <a:t>Assemblée Générale RFCB</a:t>
            </a:r>
            <a:endParaRPr lang="fr-BE" dirty="0"/>
          </a:p>
        </p:txBody>
      </p:sp>
      <p:sp>
        <p:nvSpPr>
          <p:cNvPr id="3" name="Espace réservé du contenu 2"/>
          <p:cNvSpPr>
            <a:spLocks noGrp="1"/>
          </p:cNvSpPr>
          <p:nvPr>
            <p:ph idx="1"/>
          </p:nvPr>
        </p:nvSpPr>
        <p:spPr/>
        <p:txBody>
          <a:bodyPr>
            <a:normAutofit/>
          </a:bodyPr>
          <a:lstStyle/>
          <a:p>
            <a:pPr marL="0" indent="0">
              <a:buNone/>
            </a:pPr>
            <a:endParaRPr lang="nl-BE" sz="2200" b="1" dirty="0" smtClean="0"/>
          </a:p>
          <a:p>
            <a:r>
              <a:rPr lang="fr-BE" sz="2200" b="1" dirty="0"/>
              <a:t>6</a:t>
            </a:r>
            <a:r>
              <a:rPr lang="fr-BE" sz="2200" b="1" dirty="0" smtClean="0"/>
              <a:t>. </a:t>
            </a:r>
            <a:r>
              <a:rPr lang="fr-BE" sz="2200" b="1" dirty="0" err="1" smtClean="0"/>
              <a:t>Onderzoek</a:t>
            </a:r>
            <a:r>
              <a:rPr lang="fr-BE" sz="2200" b="1" dirty="0" smtClean="0"/>
              <a:t> van de </a:t>
            </a:r>
            <a:r>
              <a:rPr lang="fr-BE" sz="2200" b="1" dirty="0" err="1" smtClean="0"/>
              <a:t>verslagen</a:t>
            </a:r>
            <a:r>
              <a:rPr lang="fr-BE" sz="2200" b="1" dirty="0" smtClean="0"/>
              <a:t> :</a:t>
            </a:r>
          </a:p>
          <a:p>
            <a:pPr marL="268288" indent="0">
              <a:buNone/>
            </a:pPr>
            <a:r>
              <a:rPr lang="fr-BE" sz="2200" b="1" dirty="0" smtClean="0"/>
              <a:t>nationale </a:t>
            </a:r>
            <a:r>
              <a:rPr lang="fr-BE" sz="2200" b="1" dirty="0" err="1" smtClean="0"/>
              <a:t>raad</a:t>
            </a:r>
            <a:r>
              <a:rPr lang="fr-BE" sz="2200" b="1" dirty="0" smtClean="0"/>
              <a:t> van </a:t>
            </a:r>
            <a:r>
              <a:rPr lang="fr-BE" sz="2200" b="1" dirty="0" err="1" smtClean="0"/>
              <a:t>beheer</a:t>
            </a:r>
            <a:r>
              <a:rPr lang="fr-BE" sz="2200" b="1" dirty="0" smtClean="0"/>
              <a:t> en </a:t>
            </a:r>
            <a:r>
              <a:rPr lang="fr-BE" sz="2200" b="1" dirty="0" err="1" smtClean="0"/>
              <a:t>bestuur</a:t>
            </a:r>
            <a:r>
              <a:rPr lang="fr-BE" sz="2200" b="1" dirty="0" smtClean="0"/>
              <a:t>, </a:t>
            </a:r>
            <a:r>
              <a:rPr lang="fr-BE" sz="2200" b="1" dirty="0" err="1" smtClean="0"/>
              <a:t>financieel</a:t>
            </a:r>
            <a:r>
              <a:rPr lang="fr-BE" sz="2200" b="1" dirty="0" smtClean="0"/>
              <a:t> en     </a:t>
            </a:r>
            <a:r>
              <a:rPr lang="fr-BE" sz="2200" b="1" dirty="0" err="1" smtClean="0"/>
              <a:t>censoren</a:t>
            </a:r>
            <a:endParaRPr lang="fr-BE" sz="2200" b="1" dirty="0" smtClean="0"/>
          </a:p>
          <a:p>
            <a:pPr marL="0" indent="0">
              <a:buNone/>
            </a:pPr>
            <a:r>
              <a:rPr lang="fr-BE" sz="2200" b="1" dirty="0"/>
              <a:t> </a:t>
            </a:r>
            <a:r>
              <a:rPr lang="fr-BE" sz="2200" b="1" dirty="0" smtClean="0"/>
              <a:t>  </a:t>
            </a:r>
            <a:endParaRPr lang="fr-BE" sz="2200" b="1" dirty="0" smtClean="0"/>
          </a:p>
          <a:p>
            <a:r>
              <a:rPr lang="fr-BE" sz="2200" b="1" dirty="0" smtClean="0"/>
              <a:t>6</a:t>
            </a:r>
            <a:r>
              <a:rPr lang="fr-BE" sz="2200" b="1" dirty="0" smtClean="0"/>
              <a:t>. Examen des rapports :</a:t>
            </a:r>
          </a:p>
          <a:p>
            <a:pPr marL="261938" indent="0">
              <a:buNone/>
            </a:pPr>
            <a:r>
              <a:rPr lang="fr-BE" sz="2200" b="1" dirty="0" smtClean="0"/>
              <a:t>Conseil d’Administration et de Gestion National, financier et censeurs</a:t>
            </a:r>
          </a:p>
        </p:txBody>
      </p:sp>
    </p:spTree>
    <p:extLst>
      <p:ext uri="{BB962C8B-B14F-4D97-AF65-F5344CB8AC3E}">
        <p14:creationId xmlns:p14="http://schemas.microsoft.com/office/powerpoint/2010/main" val="24925897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nl-BE" b="1" dirty="0" smtClean="0">
                <a:solidFill>
                  <a:schemeClr val="accent1">
                    <a:lumMod val="75000"/>
                  </a:schemeClr>
                </a:solidFill>
              </a:rPr>
              <a:t>Algemene vergadering KBDB </a:t>
            </a:r>
            <a:br>
              <a:rPr lang="nl-BE" b="1" dirty="0" smtClean="0">
                <a:solidFill>
                  <a:schemeClr val="accent1">
                    <a:lumMod val="75000"/>
                  </a:schemeClr>
                </a:solidFill>
              </a:rPr>
            </a:br>
            <a:r>
              <a:rPr lang="nl-BE" b="1" dirty="0" smtClean="0">
                <a:solidFill>
                  <a:schemeClr val="accent1">
                    <a:lumMod val="75000"/>
                  </a:schemeClr>
                </a:solidFill>
              </a:rPr>
              <a:t>Assemblée Générale RFCB</a:t>
            </a:r>
            <a:endParaRPr lang="nl-BE" b="1" dirty="0">
              <a:solidFill>
                <a:schemeClr val="accent1">
                  <a:lumMod val="75000"/>
                </a:schemeClr>
              </a:solidFill>
            </a:endParaRPr>
          </a:p>
        </p:txBody>
      </p:sp>
      <p:sp>
        <p:nvSpPr>
          <p:cNvPr id="3" name="Content Placeholder 2"/>
          <p:cNvSpPr>
            <a:spLocks noGrp="1"/>
          </p:cNvSpPr>
          <p:nvPr>
            <p:ph idx="1"/>
          </p:nvPr>
        </p:nvSpPr>
        <p:spPr>
          <a:xfrm>
            <a:off x="457200" y="1851737"/>
            <a:ext cx="8229600" cy="4137323"/>
          </a:xfrm>
        </p:spPr>
        <p:txBody>
          <a:bodyPr>
            <a:normAutofit/>
          </a:bodyPr>
          <a:lstStyle/>
          <a:p>
            <a:pPr lvl="0"/>
            <a:r>
              <a:rPr lang="nl-NL" sz="2200" b="1" dirty="0" smtClean="0"/>
              <a:t>7. Goedkeuring </a:t>
            </a:r>
            <a:r>
              <a:rPr lang="nl-NL" sz="2200" b="1" dirty="0"/>
              <a:t>van de beslissingen genomen door de algemene vergaderingen van de </a:t>
            </a:r>
            <a:r>
              <a:rPr lang="nl-NL" sz="2200" b="1" dirty="0" smtClean="0"/>
              <a:t>PE/SPE</a:t>
            </a:r>
          </a:p>
          <a:p>
            <a:pPr marL="0" lvl="0" indent="0">
              <a:buNone/>
            </a:pPr>
            <a:endParaRPr lang="nl-NL" sz="2200" b="1" dirty="0"/>
          </a:p>
          <a:p>
            <a:pPr marL="0" lvl="0" indent="0">
              <a:buNone/>
            </a:pPr>
            <a:endParaRPr lang="nl-NL" sz="2200" b="1" dirty="0" smtClean="0"/>
          </a:p>
          <a:p>
            <a:pPr lvl="0"/>
            <a:r>
              <a:rPr lang="nl-NL" sz="2200" b="1" dirty="0" smtClean="0"/>
              <a:t>7</a:t>
            </a:r>
            <a:r>
              <a:rPr lang="nl-NL" sz="2200" b="1" dirty="0" smtClean="0"/>
              <a:t>. </a:t>
            </a:r>
            <a:r>
              <a:rPr lang="fr-FR" sz="2200" b="1" dirty="0"/>
              <a:t>Approbation des décisions prises lors des Assemblées </a:t>
            </a:r>
            <a:r>
              <a:rPr lang="fr-FR" sz="2200" b="1" dirty="0" smtClean="0"/>
              <a:t>  Générales </a:t>
            </a:r>
            <a:r>
              <a:rPr lang="fr-FR" sz="2200" b="1" dirty="0"/>
              <a:t>au sein des EP/EPR </a:t>
            </a:r>
            <a:r>
              <a:rPr lang="fr-FR" sz="2200" b="1" dirty="0" smtClean="0"/>
              <a:t> </a:t>
            </a:r>
            <a:endParaRPr lang="fr-BE" sz="2200" dirty="0"/>
          </a:p>
        </p:txBody>
      </p:sp>
    </p:spTree>
    <p:extLst>
      <p:ext uri="{BB962C8B-B14F-4D97-AF65-F5344CB8AC3E}">
        <p14:creationId xmlns:p14="http://schemas.microsoft.com/office/powerpoint/2010/main" val="17561101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nl-BE" b="1" dirty="0" smtClean="0">
                <a:solidFill>
                  <a:schemeClr val="accent1">
                    <a:lumMod val="75000"/>
                  </a:schemeClr>
                </a:solidFill>
              </a:rPr>
              <a:t>Algemene vergadering KBDB </a:t>
            </a:r>
            <a:br>
              <a:rPr lang="nl-BE" b="1" dirty="0" smtClean="0">
                <a:solidFill>
                  <a:schemeClr val="accent1">
                    <a:lumMod val="75000"/>
                  </a:schemeClr>
                </a:solidFill>
              </a:rPr>
            </a:br>
            <a:r>
              <a:rPr lang="nl-BE" b="1" dirty="0" smtClean="0">
                <a:solidFill>
                  <a:schemeClr val="accent1">
                    <a:lumMod val="75000"/>
                  </a:schemeClr>
                </a:solidFill>
              </a:rPr>
              <a:t>Assemblée Générale RFCB</a:t>
            </a:r>
            <a:endParaRPr lang="nl-BE" b="1" dirty="0">
              <a:solidFill>
                <a:schemeClr val="accent1">
                  <a:lumMod val="75000"/>
                </a:schemeClr>
              </a:solidFill>
            </a:endParaRPr>
          </a:p>
        </p:txBody>
      </p:sp>
      <p:sp>
        <p:nvSpPr>
          <p:cNvPr id="3" name="Content Placeholder 2"/>
          <p:cNvSpPr>
            <a:spLocks noGrp="1"/>
          </p:cNvSpPr>
          <p:nvPr>
            <p:ph idx="1"/>
          </p:nvPr>
        </p:nvSpPr>
        <p:spPr>
          <a:xfrm>
            <a:off x="457200" y="1988840"/>
            <a:ext cx="8229600" cy="4137323"/>
          </a:xfrm>
        </p:spPr>
        <p:txBody>
          <a:bodyPr>
            <a:normAutofit/>
          </a:bodyPr>
          <a:lstStyle/>
          <a:p>
            <a:pPr lvl="0"/>
            <a:r>
              <a:rPr lang="fr-BE" sz="2200" b="1" dirty="0" smtClean="0"/>
              <a:t>8. </a:t>
            </a:r>
            <a:r>
              <a:rPr lang="nl-NL" sz="2200" b="1" dirty="0" smtClean="0"/>
              <a:t>Voorstel(</a:t>
            </a:r>
            <a:r>
              <a:rPr lang="nl-NL" sz="2200" b="1" dirty="0" err="1" smtClean="0"/>
              <a:t>len</a:t>
            </a:r>
            <a:r>
              <a:rPr lang="nl-NL" sz="2200" b="1" dirty="0" smtClean="0"/>
              <a:t>) </a:t>
            </a:r>
            <a:r>
              <a:rPr lang="nl-NL" sz="2200" b="1" dirty="0"/>
              <a:t>tot uitsluiting en </a:t>
            </a:r>
            <a:r>
              <a:rPr lang="nl-NL" sz="2200" b="1" dirty="0" err="1" smtClean="0"/>
              <a:t>aanvra</a:t>
            </a:r>
            <a:r>
              <a:rPr lang="nl-NL" sz="2200" b="1" dirty="0" smtClean="0"/>
              <a:t>(a)g(en) </a:t>
            </a:r>
            <a:r>
              <a:rPr lang="nl-NL" sz="2200" b="1" dirty="0"/>
              <a:t>tot opheffing van uitsluiting en tot het verlenen van </a:t>
            </a:r>
            <a:r>
              <a:rPr lang="nl-NL" sz="2200" b="1" dirty="0" smtClean="0"/>
              <a:t>eerherstel</a:t>
            </a:r>
          </a:p>
          <a:p>
            <a:pPr marL="268288" lvl="0" indent="-268288">
              <a:buNone/>
            </a:pPr>
            <a:r>
              <a:rPr lang="nl-NL" sz="2200" b="1" dirty="0" smtClean="0"/>
              <a:t>	</a:t>
            </a:r>
            <a:r>
              <a:rPr lang="nl-NL" sz="2200" dirty="0" smtClean="0"/>
              <a:t>Nihil</a:t>
            </a:r>
            <a:endParaRPr lang="nl-NL" sz="2200" dirty="0"/>
          </a:p>
          <a:p>
            <a:pPr marL="0" lvl="0" indent="0">
              <a:buNone/>
            </a:pPr>
            <a:endParaRPr lang="fr-BE" sz="2200" b="1" dirty="0"/>
          </a:p>
          <a:p>
            <a:r>
              <a:rPr lang="nl-NL" sz="2200" b="1" dirty="0" smtClean="0"/>
              <a:t>8</a:t>
            </a:r>
            <a:r>
              <a:rPr lang="nl-NL" sz="2200" b="1" dirty="0" smtClean="0"/>
              <a:t>.</a:t>
            </a:r>
            <a:r>
              <a:rPr lang="nl-NL" sz="2200" b="1" dirty="0"/>
              <a:t> </a:t>
            </a:r>
            <a:r>
              <a:rPr lang="fr-FR" sz="2200" b="1" dirty="0" smtClean="0"/>
              <a:t>Proposition()s </a:t>
            </a:r>
            <a:r>
              <a:rPr lang="fr-FR" sz="2200" b="1" dirty="0"/>
              <a:t>d’exclusion et </a:t>
            </a:r>
            <a:r>
              <a:rPr lang="fr-FR" sz="2200" b="1" dirty="0" smtClean="0"/>
              <a:t>demande(s) </a:t>
            </a:r>
            <a:r>
              <a:rPr lang="fr-FR" sz="2200" b="1" dirty="0"/>
              <a:t>de levées d’exclusion et de réhabilitation</a:t>
            </a:r>
            <a:endParaRPr lang="fr-BE" sz="2200" b="1" dirty="0"/>
          </a:p>
          <a:p>
            <a:pPr marL="0" indent="0">
              <a:buNone/>
            </a:pPr>
            <a:r>
              <a:rPr lang="nl-NL" sz="2200" b="1" dirty="0" smtClean="0"/>
              <a:t>    </a:t>
            </a:r>
            <a:r>
              <a:rPr lang="nl-NL" sz="2200" dirty="0" smtClean="0"/>
              <a:t>Nihil</a:t>
            </a:r>
          </a:p>
          <a:p>
            <a:pPr marL="393192" lvl="1" indent="0">
              <a:buNone/>
            </a:pPr>
            <a:r>
              <a:rPr lang="nl-NL" sz="2200" dirty="0" smtClean="0"/>
              <a:t>  </a:t>
            </a:r>
            <a:endParaRPr lang="fr-BE" sz="2200" dirty="0" smtClean="0"/>
          </a:p>
          <a:p>
            <a:pPr lvl="1"/>
            <a:endParaRPr lang="nl-BE" sz="1200" b="1" dirty="0" smtClean="0"/>
          </a:p>
          <a:p>
            <a:pPr lvl="1"/>
            <a:endParaRPr lang="nl-BE" sz="1200" dirty="0" smtClean="0"/>
          </a:p>
        </p:txBody>
      </p:sp>
    </p:spTree>
    <p:extLst>
      <p:ext uri="{BB962C8B-B14F-4D97-AF65-F5344CB8AC3E}">
        <p14:creationId xmlns:p14="http://schemas.microsoft.com/office/powerpoint/2010/main" val="79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nl-BE" b="1" dirty="0" smtClean="0">
                <a:solidFill>
                  <a:schemeClr val="accent1">
                    <a:lumMod val="75000"/>
                  </a:schemeClr>
                </a:solidFill>
              </a:rPr>
              <a:t>Algemene vergadering KBDB </a:t>
            </a:r>
            <a:br>
              <a:rPr lang="nl-BE" b="1" dirty="0" smtClean="0">
                <a:solidFill>
                  <a:schemeClr val="accent1">
                    <a:lumMod val="75000"/>
                  </a:schemeClr>
                </a:solidFill>
              </a:rPr>
            </a:br>
            <a:r>
              <a:rPr lang="nl-BE" b="1" dirty="0" smtClean="0">
                <a:solidFill>
                  <a:schemeClr val="accent1">
                    <a:lumMod val="75000"/>
                  </a:schemeClr>
                </a:solidFill>
              </a:rPr>
              <a:t>Assemblée Générale RFCB</a:t>
            </a:r>
            <a:endParaRPr lang="nl-BE" b="1" dirty="0">
              <a:solidFill>
                <a:schemeClr val="accent1">
                  <a:lumMod val="75000"/>
                </a:schemeClr>
              </a:solidFill>
            </a:endParaRPr>
          </a:p>
        </p:txBody>
      </p:sp>
      <p:sp>
        <p:nvSpPr>
          <p:cNvPr id="3" name="Content Placeholder 2"/>
          <p:cNvSpPr>
            <a:spLocks noGrp="1"/>
          </p:cNvSpPr>
          <p:nvPr>
            <p:ph idx="1"/>
          </p:nvPr>
        </p:nvSpPr>
        <p:spPr>
          <a:xfrm>
            <a:off x="457200" y="1988840"/>
            <a:ext cx="8229600" cy="4137323"/>
          </a:xfrm>
        </p:spPr>
        <p:txBody>
          <a:bodyPr>
            <a:normAutofit/>
          </a:bodyPr>
          <a:lstStyle/>
          <a:p>
            <a:r>
              <a:rPr lang="fr-BE" sz="2400" b="1" dirty="0"/>
              <a:t>9</a:t>
            </a:r>
            <a:r>
              <a:rPr lang="fr-BE" sz="2400" b="1" dirty="0" smtClean="0"/>
              <a:t>. </a:t>
            </a:r>
            <a:r>
              <a:rPr lang="nl-NL" sz="2000" b="1" dirty="0" smtClean="0"/>
              <a:t>Benoemingen van </a:t>
            </a:r>
            <a:r>
              <a:rPr lang="nl-BE" sz="2000" b="1" dirty="0" smtClean="0"/>
              <a:t>ereleden en verdienstelijke leden </a:t>
            </a:r>
            <a:endParaRPr lang="nl-BE" sz="2000" b="1" dirty="0"/>
          </a:p>
          <a:p>
            <a:pPr marL="0" indent="0">
              <a:buNone/>
            </a:pPr>
            <a:r>
              <a:rPr lang="nl-BE" sz="2000" b="1" dirty="0" smtClean="0"/>
              <a:t>    </a:t>
            </a:r>
            <a:r>
              <a:rPr lang="nl-BE" sz="2000" dirty="0" smtClean="0"/>
              <a:t>Nihil</a:t>
            </a:r>
            <a:endParaRPr lang="nl-BE" sz="2000" dirty="0"/>
          </a:p>
          <a:p>
            <a:pPr marL="0" lvl="0" indent="0">
              <a:buNone/>
            </a:pPr>
            <a:r>
              <a:rPr lang="nl-BE" sz="2000" dirty="0"/>
              <a:t> </a:t>
            </a:r>
            <a:r>
              <a:rPr lang="nl-BE" sz="2000" dirty="0" smtClean="0"/>
              <a:t>    </a:t>
            </a:r>
            <a:endParaRPr lang="nl-NL" sz="1800" dirty="0"/>
          </a:p>
          <a:p>
            <a:pPr lvl="0"/>
            <a:r>
              <a:rPr lang="fr-FR" sz="2400" b="1" dirty="0"/>
              <a:t>9</a:t>
            </a:r>
            <a:r>
              <a:rPr lang="fr-FR" sz="2400" b="1" dirty="0" smtClean="0"/>
              <a:t>. </a:t>
            </a:r>
            <a:r>
              <a:rPr lang="fr-FR" sz="2000" b="1" dirty="0" smtClean="0"/>
              <a:t>Nominations des membres </a:t>
            </a:r>
            <a:r>
              <a:rPr lang="fr-FR" sz="2000" b="1" dirty="0"/>
              <a:t>d’honneur et </a:t>
            </a:r>
            <a:r>
              <a:rPr lang="fr-FR" sz="2000" b="1" dirty="0" smtClean="0"/>
              <a:t>émérites </a:t>
            </a:r>
          </a:p>
          <a:p>
            <a:pPr marL="0" lvl="0" indent="0">
              <a:buNone/>
            </a:pPr>
            <a:r>
              <a:rPr lang="fr-FR" sz="2000" dirty="0" smtClean="0"/>
              <a:t>     Nihil</a:t>
            </a:r>
            <a:endParaRPr lang="nl-BE" sz="2000" dirty="0"/>
          </a:p>
          <a:p>
            <a:pPr marL="0" indent="0">
              <a:buNone/>
            </a:pPr>
            <a:r>
              <a:rPr lang="fr-FR" sz="2000" dirty="0" smtClean="0"/>
              <a:t>	</a:t>
            </a:r>
            <a:endParaRPr lang="nl-BE" sz="1050" dirty="0" smtClean="0"/>
          </a:p>
        </p:txBody>
      </p:sp>
    </p:spTree>
    <p:extLst>
      <p:ext uri="{BB962C8B-B14F-4D97-AF65-F5344CB8AC3E}">
        <p14:creationId xmlns:p14="http://schemas.microsoft.com/office/powerpoint/2010/main" val="32312733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nl-BE" b="1" dirty="0" smtClean="0">
                <a:solidFill>
                  <a:schemeClr val="accent1">
                    <a:lumMod val="75000"/>
                  </a:schemeClr>
                </a:solidFill>
              </a:rPr>
              <a:t>Algemene vergadering KBDB </a:t>
            </a:r>
            <a:br>
              <a:rPr lang="nl-BE" b="1" dirty="0" smtClean="0">
                <a:solidFill>
                  <a:schemeClr val="accent1">
                    <a:lumMod val="75000"/>
                  </a:schemeClr>
                </a:solidFill>
              </a:rPr>
            </a:br>
            <a:r>
              <a:rPr lang="nl-BE" b="1" dirty="0" smtClean="0">
                <a:solidFill>
                  <a:schemeClr val="accent1">
                    <a:lumMod val="75000"/>
                  </a:schemeClr>
                </a:solidFill>
              </a:rPr>
              <a:t>Assemblée Générale RFCB</a:t>
            </a:r>
            <a:endParaRPr lang="nl-BE" b="1" dirty="0">
              <a:solidFill>
                <a:schemeClr val="accent1">
                  <a:lumMod val="75000"/>
                </a:schemeClr>
              </a:solidFill>
            </a:endParaRPr>
          </a:p>
        </p:txBody>
      </p:sp>
      <p:sp>
        <p:nvSpPr>
          <p:cNvPr id="3" name="Content Placeholder 2"/>
          <p:cNvSpPr>
            <a:spLocks noGrp="1"/>
          </p:cNvSpPr>
          <p:nvPr>
            <p:ph idx="1"/>
          </p:nvPr>
        </p:nvSpPr>
        <p:spPr>
          <a:xfrm>
            <a:off x="457200" y="1988840"/>
            <a:ext cx="8229600" cy="4137323"/>
          </a:xfrm>
        </p:spPr>
        <p:txBody>
          <a:bodyPr>
            <a:normAutofit/>
          </a:bodyPr>
          <a:lstStyle/>
          <a:p>
            <a:pPr marL="0" indent="0">
              <a:buNone/>
            </a:pPr>
            <a:endParaRPr lang="nl-NL" sz="2200" b="1" dirty="0" smtClean="0"/>
          </a:p>
          <a:p>
            <a:pPr marL="0" indent="0">
              <a:buNone/>
            </a:pPr>
            <a:endParaRPr lang="fr-BE" sz="2200" dirty="0" smtClean="0"/>
          </a:p>
          <a:p>
            <a:endParaRPr lang="nl-NL" sz="2200" dirty="0" smtClean="0"/>
          </a:p>
          <a:p>
            <a:pPr marL="393192" lvl="1" indent="0">
              <a:buNone/>
            </a:pPr>
            <a:r>
              <a:rPr lang="nl-NL" sz="2200" dirty="0" smtClean="0"/>
              <a:t>  </a:t>
            </a:r>
            <a:endParaRPr lang="fr-BE" sz="2200" dirty="0" smtClean="0"/>
          </a:p>
          <a:p>
            <a:pPr lvl="1"/>
            <a:endParaRPr lang="nl-BE" sz="1200" b="1" dirty="0" smtClean="0"/>
          </a:p>
          <a:p>
            <a:pPr lvl="1"/>
            <a:endParaRPr lang="nl-BE" sz="1200" dirty="0" smtClean="0"/>
          </a:p>
        </p:txBody>
      </p:sp>
      <p:sp>
        <p:nvSpPr>
          <p:cNvPr id="4" name="Rectangle 3"/>
          <p:cNvSpPr/>
          <p:nvPr/>
        </p:nvSpPr>
        <p:spPr>
          <a:xfrm>
            <a:off x="179512" y="332656"/>
            <a:ext cx="8856984" cy="6740307"/>
          </a:xfrm>
          <a:prstGeom prst="rect">
            <a:avLst/>
          </a:prstGeom>
        </p:spPr>
        <p:txBody>
          <a:bodyPr wrap="square" numCol="2">
            <a:spAutoFit/>
          </a:bodyPr>
          <a:lstStyle/>
          <a:p>
            <a:endParaRPr lang="nl-NL" b="1" dirty="0" smtClean="0"/>
          </a:p>
          <a:p>
            <a:endParaRPr lang="nl-NL" b="1" dirty="0"/>
          </a:p>
          <a:p>
            <a:endParaRPr lang="nl-NL" b="1" dirty="0" smtClean="0"/>
          </a:p>
          <a:p>
            <a:endParaRPr lang="nl-NL" b="1" dirty="0"/>
          </a:p>
          <a:p>
            <a:endParaRPr lang="nl-NL" b="1" dirty="0" smtClean="0"/>
          </a:p>
          <a:p>
            <a:endParaRPr lang="nl-NL" b="1" dirty="0" smtClean="0"/>
          </a:p>
          <a:p>
            <a:r>
              <a:rPr lang="nl-NL" b="1" dirty="0" smtClean="0"/>
              <a:t>10. </a:t>
            </a:r>
            <a:r>
              <a:rPr lang="nl-NL" b="1" dirty="0"/>
              <a:t>Voorstellen tot wijzigingen aan de  </a:t>
            </a:r>
            <a:r>
              <a:rPr lang="nl-NL" b="1" dirty="0" smtClean="0"/>
              <a:t>  reglementen:</a:t>
            </a:r>
          </a:p>
          <a:p>
            <a:endParaRPr lang="nl-NL" b="1" dirty="0"/>
          </a:p>
          <a:p>
            <a:r>
              <a:rPr lang="nl-BE" b="1" dirty="0"/>
              <a:t>a)Huishoudelijk Reglement </a:t>
            </a:r>
            <a:endParaRPr lang="nl-BE" dirty="0"/>
          </a:p>
          <a:p>
            <a:r>
              <a:rPr lang="nl-BE" dirty="0"/>
              <a:t>Art. 16 </a:t>
            </a:r>
          </a:p>
          <a:p>
            <a:r>
              <a:rPr lang="nl-BE" b="1" dirty="0"/>
              <a:t>b) Nationaal Sportreglement </a:t>
            </a:r>
            <a:endParaRPr lang="nl-BE" dirty="0"/>
          </a:p>
          <a:p>
            <a:r>
              <a:rPr lang="nl-BE" dirty="0"/>
              <a:t>- Art. 65, 98, 101, 103 &amp; 112 </a:t>
            </a:r>
          </a:p>
          <a:p>
            <a:r>
              <a:rPr lang="nl-BE" b="1" dirty="0"/>
              <a:t>c) Duivenliefhebberswetboek</a:t>
            </a:r>
            <a:endParaRPr lang="nl-BE" dirty="0"/>
          </a:p>
          <a:p>
            <a:r>
              <a:rPr lang="nl-BE" dirty="0"/>
              <a:t>-Art. 99</a:t>
            </a:r>
          </a:p>
          <a:p>
            <a:r>
              <a:rPr lang="nl-BE" b="1" dirty="0"/>
              <a:t>d)Dopingreglement</a:t>
            </a:r>
            <a:endParaRPr lang="nl-BE" dirty="0"/>
          </a:p>
          <a:p>
            <a:r>
              <a:rPr lang="nl-BE" dirty="0"/>
              <a:t>Art. 10§2</a:t>
            </a:r>
          </a:p>
          <a:p>
            <a:pPr lvl="0"/>
            <a:endParaRPr lang="nl-NL" b="1" dirty="0"/>
          </a:p>
          <a:p>
            <a:pPr lvl="0"/>
            <a:endParaRPr lang="nl-NL" b="1" dirty="0"/>
          </a:p>
          <a:p>
            <a:pPr lvl="0"/>
            <a:endParaRPr lang="nl-NL" b="1" dirty="0"/>
          </a:p>
          <a:p>
            <a:pPr lvl="0"/>
            <a:endParaRPr lang="nl-NL" b="1" dirty="0"/>
          </a:p>
          <a:p>
            <a:pPr lvl="0"/>
            <a:endParaRPr lang="nl-NL" b="1" dirty="0"/>
          </a:p>
          <a:p>
            <a:pPr lvl="0"/>
            <a:endParaRPr lang="nl-NL" b="1" dirty="0"/>
          </a:p>
          <a:p>
            <a:pPr lvl="0"/>
            <a:endParaRPr lang="nl-NL" b="1" dirty="0"/>
          </a:p>
          <a:p>
            <a:pPr lvl="0"/>
            <a:endParaRPr lang="nl-NL" b="1" dirty="0"/>
          </a:p>
          <a:p>
            <a:pPr lvl="0"/>
            <a:endParaRPr lang="nl-NL" b="1" dirty="0"/>
          </a:p>
          <a:p>
            <a:pPr lvl="0"/>
            <a:endParaRPr lang="nl-NL" b="1" dirty="0"/>
          </a:p>
          <a:p>
            <a:pPr lvl="0"/>
            <a:endParaRPr lang="nl-NL" b="1" dirty="0"/>
          </a:p>
          <a:p>
            <a:pPr marL="174625" lvl="0" indent="0">
              <a:buNone/>
            </a:pPr>
            <a:endParaRPr lang="fr-FR" b="1" dirty="0"/>
          </a:p>
          <a:p>
            <a:pPr marL="174625" lvl="0" indent="0">
              <a:buNone/>
            </a:pPr>
            <a:endParaRPr lang="fr-FR" b="1" dirty="0"/>
          </a:p>
          <a:p>
            <a:pPr marL="174625" lvl="0" indent="0">
              <a:buNone/>
            </a:pPr>
            <a:r>
              <a:rPr lang="fr-FR" b="1" dirty="0" smtClean="0"/>
              <a:t>10. Propositions </a:t>
            </a:r>
            <a:r>
              <a:rPr lang="fr-FR" b="1" dirty="0"/>
              <a:t>de modifications   aux Règlements</a:t>
            </a:r>
            <a:r>
              <a:rPr lang="fr-FR" dirty="0"/>
              <a:t> </a:t>
            </a:r>
            <a:r>
              <a:rPr lang="fr-FR" dirty="0" smtClean="0"/>
              <a:t>:</a:t>
            </a:r>
            <a:r>
              <a:rPr lang="fr-FR" b="1" dirty="0" smtClean="0"/>
              <a:t>   </a:t>
            </a:r>
          </a:p>
          <a:p>
            <a:pPr marL="174625" lvl="0" indent="0">
              <a:buNone/>
            </a:pPr>
            <a:endParaRPr lang="fr-FR" b="1" dirty="0"/>
          </a:p>
          <a:p>
            <a:r>
              <a:rPr lang="fr-FR" b="1" dirty="0" smtClean="0"/>
              <a:t>   </a:t>
            </a:r>
            <a:r>
              <a:rPr lang="fr-FR" b="1" dirty="0"/>
              <a:t>a)Règlement d’Ordre Intérieur </a:t>
            </a:r>
            <a:endParaRPr lang="nl-BE" dirty="0"/>
          </a:p>
          <a:p>
            <a:r>
              <a:rPr lang="fr-FR" dirty="0"/>
              <a:t> </a:t>
            </a:r>
            <a:r>
              <a:rPr lang="fr-FR" dirty="0" smtClean="0"/>
              <a:t>  Art</a:t>
            </a:r>
            <a:r>
              <a:rPr lang="fr-FR" dirty="0"/>
              <a:t>. 16 </a:t>
            </a:r>
            <a:endParaRPr lang="nl-BE" dirty="0"/>
          </a:p>
          <a:p>
            <a:r>
              <a:rPr lang="fr-FR" b="1" dirty="0" smtClean="0"/>
              <a:t>   b</a:t>
            </a:r>
            <a:r>
              <a:rPr lang="fr-FR" b="1" dirty="0"/>
              <a:t>) </a:t>
            </a:r>
            <a:r>
              <a:rPr lang="fr-BE" b="1" dirty="0"/>
              <a:t>Règlement Sportif National </a:t>
            </a:r>
            <a:endParaRPr lang="nl-BE" dirty="0"/>
          </a:p>
          <a:p>
            <a:r>
              <a:rPr lang="fr-FR" dirty="0" smtClean="0"/>
              <a:t>  -</a:t>
            </a:r>
            <a:r>
              <a:rPr lang="fr-FR" dirty="0"/>
              <a:t>Art. 65, 98, 101, 103 &amp; 112</a:t>
            </a:r>
            <a:endParaRPr lang="nl-BE" dirty="0"/>
          </a:p>
          <a:p>
            <a:r>
              <a:rPr lang="fr-FR" b="1" dirty="0" smtClean="0"/>
              <a:t>  c</a:t>
            </a:r>
            <a:r>
              <a:rPr lang="fr-FR" b="1" dirty="0"/>
              <a:t>) Code Colombophile</a:t>
            </a:r>
            <a:endParaRPr lang="nl-BE" dirty="0"/>
          </a:p>
          <a:p>
            <a:r>
              <a:rPr lang="en-US" dirty="0" smtClean="0"/>
              <a:t>  -</a:t>
            </a:r>
            <a:r>
              <a:rPr lang="en-US" dirty="0"/>
              <a:t>Art. 99</a:t>
            </a:r>
            <a:endParaRPr lang="nl-BE" dirty="0"/>
          </a:p>
          <a:p>
            <a:r>
              <a:rPr lang="fr-FR" b="1" dirty="0" smtClean="0"/>
              <a:t>  d)Règlement </a:t>
            </a:r>
            <a:r>
              <a:rPr lang="fr-FR" b="1" dirty="0"/>
              <a:t>doping</a:t>
            </a:r>
            <a:endParaRPr lang="nl-BE" dirty="0"/>
          </a:p>
          <a:p>
            <a:r>
              <a:rPr lang="fr-FR" dirty="0" smtClean="0"/>
              <a:t>  Art</a:t>
            </a:r>
            <a:r>
              <a:rPr lang="fr-FR" dirty="0"/>
              <a:t>. 10§2</a:t>
            </a:r>
            <a:endParaRPr lang="nl-BE" dirty="0"/>
          </a:p>
          <a:p>
            <a:endParaRPr lang="fr-BE" dirty="0"/>
          </a:p>
        </p:txBody>
      </p:sp>
    </p:spTree>
    <p:extLst>
      <p:ext uri="{BB962C8B-B14F-4D97-AF65-F5344CB8AC3E}">
        <p14:creationId xmlns:p14="http://schemas.microsoft.com/office/powerpoint/2010/main" val="27568443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68728"/>
          </a:xfrm>
        </p:spPr>
        <p:txBody>
          <a:bodyPr>
            <a:normAutofit fontScale="90000"/>
          </a:bodyPr>
          <a:lstStyle/>
          <a:p>
            <a:pPr algn="ctr"/>
            <a:r>
              <a:rPr lang="nl-BE" b="1" dirty="0" smtClean="0">
                <a:solidFill>
                  <a:schemeClr val="accent1">
                    <a:lumMod val="75000"/>
                  </a:schemeClr>
                </a:solidFill>
              </a:rPr>
              <a:t>Algemene vergadering KBDB </a:t>
            </a:r>
            <a:r>
              <a:rPr lang="nl-BE" dirty="0" smtClean="0">
                <a:solidFill>
                  <a:schemeClr val="accent1">
                    <a:lumMod val="75000"/>
                  </a:schemeClr>
                </a:solidFill>
              </a:rPr>
              <a:t/>
            </a:r>
            <a:br>
              <a:rPr lang="nl-BE" dirty="0" smtClean="0">
                <a:solidFill>
                  <a:schemeClr val="accent1">
                    <a:lumMod val="75000"/>
                  </a:schemeClr>
                </a:solidFill>
              </a:rPr>
            </a:br>
            <a:r>
              <a:rPr lang="nl-BE" b="1" dirty="0" smtClean="0">
                <a:solidFill>
                  <a:schemeClr val="accent1">
                    <a:lumMod val="75000"/>
                  </a:schemeClr>
                </a:solidFill>
              </a:rPr>
              <a:t>Assemblée Générale RFCB</a:t>
            </a:r>
            <a:endParaRPr lang="nl-BE" b="1" dirty="0">
              <a:solidFill>
                <a:schemeClr val="accent1">
                  <a:lumMod val="75000"/>
                </a:schemeClr>
              </a:solidFill>
            </a:endParaRPr>
          </a:p>
        </p:txBody>
      </p:sp>
      <p:sp>
        <p:nvSpPr>
          <p:cNvPr id="3" name="Content Placeholder 2"/>
          <p:cNvSpPr>
            <a:spLocks noGrp="1"/>
          </p:cNvSpPr>
          <p:nvPr>
            <p:ph idx="1"/>
          </p:nvPr>
        </p:nvSpPr>
        <p:spPr>
          <a:xfrm>
            <a:off x="457200" y="1772816"/>
            <a:ext cx="8363272" cy="4353347"/>
          </a:xfrm>
        </p:spPr>
        <p:txBody>
          <a:bodyPr>
            <a:normAutofit fontScale="25000" lnSpcReduction="20000"/>
          </a:bodyPr>
          <a:lstStyle/>
          <a:p>
            <a:pPr>
              <a:buFont typeface="Arial" panose="020B0604020202020204" pitchFamily="34" charset="0"/>
              <a:buChar char="•"/>
            </a:pPr>
            <a:r>
              <a:rPr lang="fr-BE" sz="8000" b="1" dirty="0" smtClean="0"/>
              <a:t>11. </a:t>
            </a:r>
            <a:r>
              <a:rPr lang="nl-NL" sz="9600" b="1" dirty="0"/>
              <a:t>Schrijven SPE Henegouwen/Waals-Brabant </a:t>
            </a:r>
            <a:r>
              <a:rPr lang="nl-NL" sz="9600" dirty="0"/>
              <a:t>inzake de kalender van de nationale en internationale wedvluchten 2017, de KBDB resultaten op de nationale en internationale wedvluchten, het principe van de automatische mutaties, het besluit van de Waalse regering inzake </a:t>
            </a:r>
            <a:r>
              <a:rPr lang="nl-NL" sz="9600" dirty="0" smtClean="0"/>
              <a:t>duivenliefhebberij</a:t>
            </a:r>
          </a:p>
          <a:p>
            <a:pPr>
              <a:buFont typeface="Arial" panose="020B0604020202020204" pitchFamily="34" charset="0"/>
              <a:buChar char="•"/>
            </a:pPr>
            <a:endParaRPr lang="nl-NL" sz="9600" dirty="0"/>
          </a:p>
          <a:p>
            <a:pPr>
              <a:buFont typeface="Arial" panose="020B0604020202020204" pitchFamily="34" charset="0"/>
              <a:buChar char="•"/>
            </a:pPr>
            <a:endParaRPr lang="nl-NL" sz="9600" dirty="0" smtClean="0"/>
          </a:p>
          <a:p>
            <a:pPr>
              <a:buFont typeface="Arial" panose="020B0604020202020204" pitchFamily="34" charset="0"/>
              <a:buChar char="•"/>
            </a:pPr>
            <a:r>
              <a:rPr lang="nl-NL" sz="8000" b="1" dirty="0" smtClean="0"/>
              <a:t>11.</a:t>
            </a:r>
            <a:r>
              <a:rPr lang="nl-NL" sz="5600" b="1" dirty="0" smtClean="0"/>
              <a:t> </a:t>
            </a:r>
            <a:r>
              <a:rPr lang="fr-FR" sz="9600" b="1" dirty="0"/>
              <a:t>Courrier de l’EPR HBW</a:t>
            </a:r>
            <a:r>
              <a:rPr lang="fr-FR" sz="9600" dirty="0"/>
              <a:t> relatif au calendrier des concours nationaux et internationaux 2017, aux résultats RFCB sur les concours nationaux et internationaux, au principe des mutations  automatiques et à l’AGW en matière colombophile </a:t>
            </a:r>
            <a:endParaRPr lang="fr-BE" sz="5600" b="1" dirty="0" smtClean="0"/>
          </a:p>
          <a:p>
            <a:pPr marL="0" indent="0">
              <a:buNone/>
            </a:pPr>
            <a:endParaRPr lang="nl-NL" sz="2200" b="1" dirty="0" smtClean="0"/>
          </a:p>
          <a:p>
            <a:pPr marL="0" indent="0">
              <a:buNone/>
            </a:pPr>
            <a:endParaRPr lang="fr-BE" sz="2200" dirty="0" smtClean="0"/>
          </a:p>
          <a:p>
            <a:endParaRPr lang="nl-NL" sz="2200" dirty="0" smtClean="0"/>
          </a:p>
          <a:p>
            <a:pPr marL="393192" lvl="1" indent="0">
              <a:buNone/>
            </a:pPr>
            <a:r>
              <a:rPr lang="nl-NL" sz="2200" dirty="0" smtClean="0"/>
              <a:t>  </a:t>
            </a:r>
            <a:endParaRPr lang="fr-BE" sz="2200" dirty="0" smtClean="0"/>
          </a:p>
          <a:p>
            <a:pPr lvl="1"/>
            <a:endParaRPr lang="nl-BE" sz="1200" b="1" dirty="0" smtClean="0"/>
          </a:p>
          <a:p>
            <a:pPr lvl="1"/>
            <a:endParaRPr lang="nl-BE" sz="1200" dirty="0" smtClean="0"/>
          </a:p>
        </p:txBody>
      </p:sp>
    </p:spTree>
    <p:extLst>
      <p:ext uri="{BB962C8B-B14F-4D97-AF65-F5344CB8AC3E}">
        <p14:creationId xmlns:p14="http://schemas.microsoft.com/office/powerpoint/2010/main" val="1380480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68728"/>
          </a:xfrm>
        </p:spPr>
        <p:txBody>
          <a:bodyPr>
            <a:normAutofit fontScale="90000"/>
          </a:bodyPr>
          <a:lstStyle/>
          <a:p>
            <a:pPr algn="ctr"/>
            <a:r>
              <a:rPr lang="nl-BE" b="1" dirty="0" smtClean="0">
                <a:solidFill>
                  <a:schemeClr val="accent1">
                    <a:lumMod val="75000"/>
                  </a:schemeClr>
                </a:solidFill>
              </a:rPr>
              <a:t>Algemene vergadering KBDB </a:t>
            </a:r>
            <a:r>
              <a:rPr lang="nl-BE" dirty="0" smtClean="0">
                <a:solidFill>
                  <a:schemeClr val="accent1">
                    <a:lumMod val="75000"/>
                  </a:schemeClr>
                </a:solidFill>
              </a:rPr>
              <a:t/>
            </a:r>
            <a:br>
              <a:rPr lang="nl-BE" dirty="0" smtClean="0">
                <a:solidFill>
                  <a:schemeClr val="accent1">
                    <a:lumMod val="75000"/>
                  </a:schemeClr>
                </a:solidFill>
              </a:rPr>
            </a:br>
            <a:r>
              <a:rPr lang="nl-BE" b="1" dirty="0" smtClean="0">
                <a:solidFill>
                  <a:schemeClr val="accent1">
                    <a:lumMod val="75000"/>
                  </a:schemeClr>
                </a:solidFill>
              </a:rPr>
              <a:t>Assemblée Générale RFCB</a:t>
            </a:r>
            <a:endParaRPr lang="nl-BE" b="1" dirty="0">
              <a:solidFill>
                <a:schemeClr val="accent1">
                  <a:lumMod val="75000"/>
                </a:schemeClr>
              </a:solidFill>
            </a:endParaRPr>
          </a:p>
        </p:txBody>
      </p:sp>
      <p:sp>
        <p:nvSpPr>
          <p:cNvPr id="3" name="Content Placeholder 2"/>
          <p:cNvSpPr>
            <a:spLocks noGrp="1"/>
          </p:cNvSpPr>
          <p:nvPr>
            <p:ph idx="1"/>
          </p:nvPr>
        </p:nvSpPr>
        <p:spPr>
          <a:xfrm>
            <a:off x="457200" y="1772816"/>
            <a:ext cx="8229600" cy="4353347"/>
          </a:xfrm>
        </p:spPr>
        <p:txBody>
          <a:bodyPr>
            <a:normAutofit fontScale="47500" lnSpcReduction="20000"/>
          </a:bodyPr>
          <a:lstStyle/>
          <a:p>
            <a:pPr>
              <a:buFont typeface="Arial" panose="020B0604020202020204" pitchFamily="34" charset="0"/>
              <a:buChar char="•"/>
            </a:pPr>
            <a:r>
              <a:rPr lang="fr-BE" sz="5000" b="1" dirty="0" smtClean="0"/>
              <a:t>12. </a:t>
            </a:r>
            <a:r>
              <a:rPr lang="nl-NL" sz="5000" b="1" dirty="0"/>
              <a:t>Schrijven SPE Luik/Namen/Luxemburg</a:t>
            </a:r>
            <a:r>
              <a:rPr lang="nl-NL" sz="5000" dirty="0"/>
              <a:t> – aanvraag tot behoud van de kalender fond en grote fond, zoals gestemd voor 3 jaar op de NAV en kan zich niet akkoord verklaren met het opmaken van de nationale uitslagen in 2017 </a:t>
            </a:r>
            <a:endParaRPr lang="nl-NL" sz="5000" dirty="0" smtClean="0"/>
          </a:p>
          <a:p>
            <a:pPr>
              <a:buFont typeface="Arial" panose="020B0604020202020204" pitchFamily="34" charset="0"/>
              <a:buChar char="•"/>
            </a:pPr>
            <a:endParaRPr lang="nl-NL" sz="5000" dirty="0"/>
          </a:p>
          <a:p>
            <a:pPr>
              <a:buFont typeface="Arial" panose="020B0604020202020204" pitchFamily="34" charset="0"/>
              <a:buChar char="•"/>
            </a:pPr>
            <a:endParaRPr lang="nl-NL" sz="5000" dirty="0" smtClean="0"/>
          </a:p>
          <a:p>
            <a:pPr>
              <a:buFont typeface="Arial" panose="020B0604020202020204" pitchFamily="34" charset="0"/>
              <a:buChar char="•"/>
            </a:pPr>
            <a:r>
              <a:rPr lang="nl-NL" sz="5000" b="1" dirty="0" smtClean="0"/>
              <a:t>12.</a:t>
            </a:r>
            <a:r>
              <a:rPr lang="fr-FR" sz="5000" b="1" dirty="0" smtClean="0"/>
              <a:t>Courrier </a:t>
            </a:r>
            <a:r>
              <a:rPr lang="fr-FR" sz="5000" b="1" dirty="0"/>
              <a:t>de l’EPR LNL – </a:t>
            </a:r>
            <a:r>
              <a:rPr lang="fr-FR" sz="5000" dirty="0"/>
              <a:t>demandant de maintenir le calendrier de fond et de grand fond voté pour 3 ans par l’AGN et ne pouvant marquer son accord à la réalisation, en 2017, des résultats nationaux RFCB</a:t>
            </a:r>
            <a:endParaRPr lang="nl-NL" sz="5000" dirty="0" smtClean="0"/>
          </a:p>
          <a:p>
            <a:pPr marL="393192" lvl="1" indent="0">
              <a:buNone/>
            </a:pPr>
            <a:r>
              <a:rPr lang="nl-NL" sz="2200" dirty="0" smtClean="0"/>
              <a:t>  </a:t>
            </a:r>
            <a:endParaRPr lang="fr-BE" sz="2200" dirty="0" smtClean="0"/>
          </a:p>
          <a:p>
            <a:pPr lvl="1"/>
            <a:endParaRPr lang="nl-BE" sz="1200" b="1" dirty="0" smtClean="0"/>
          </a:p>
          <a:p>
            <a:pPr lvl="1"/>
            <a:endParaRPr lang="nl-BE" sz="1200" dirty="0" smtClean="0"/>
          </a:p>
        </p:txBody>
      </p:sp>
    </p:spTree>
    <p:extLst>
      <p:ext uri="{BB962C8B-B14F-4D97-AF65-F5344CB8AC3E}">
        <p14:creationId xmlns:p14="http://schemas.microsoft.com/office/powerpoint/2010/main" val="11785691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68728"/>
          </a:xfrm>
        </p:spPr>
        <p:txBody>
          <a:bodyPr>
            <a:normAutofit fontScale="90000"/>
          </a:bodyPr>
          <a:lstStyle/>
          <a:p>
            <a:pPr algn="ctr"/>
            <a:r>
              <a:rPr lang="nl-BE" b="1" dirty="0" smtClean="0">
                <a:solidFill>
                  <a:schemeClr val="accent1">
                    <a:lumMod val="75000"/>
                  </a:schemeClr>
                </a:solidFill>
              </a:rPr>
              <a:t>Algemene vergadering KBDB </a:t>
            </a:r>
            <a:r>
              <a:rPr lang="nl-BE" dirty="0" smtClean="0">
                <a:solidFill>
                  <a:schemeClr val="accent1">
                    <a:lumMod val="75000"/>
                  </a:schemeClr>
                </a:solidFill>
              </a:rPr>
              <a:t/>
            </a:r>
            <a:br>
              <a:rPr lang="nl-BE" dirty="0" smtClean="0">
                <a:solidFill>
                  <a:schemeClr val="accent1">
                    <a:lumMod val="75000"/>
                  </a:schemeClr>
                </a:solidFill>
              </a:rPr>
            </a:br>
            <a:r>
              <a:rPr lang="nl-BE" b="1" dirty="0" smtClean="0">
                <a:solidFill>
                  <a:schemeClr val="accent1">
                    <a:lumMod val="75000"/>
                  </a:schemeClr>
                </a:solidFill>
              </a:rPr>
              <a:t>Assemblée Générale RFCB</a:t>
            </a:r>
            <a:endParaRPr lang="nl-BE" b="1" dirty="0">
              <a:solidFill>
                <a:schemeClr val="accent1">
                  <a:lumMod val="75000"/>
                </a:schemeClr>
              </a:solidFill>
            </a:endParaRPr>
          </a:p>
        </p:txBody>
      </p:sp>
      <p:sp>
        <p:nvSpPr>
          <p:cNvPr id="3" name="Content Placeholder 2"/>
          <p:cNvSpPr>
            <a:spLocks noGrp="1"/>
          </p:cNvSpPr>
          <p:nvPr>
            <p:ph idx="1"/>
          </p:nvPr>
        </p:nvSpPr>
        <p:spPr>
          <a:xfrm>
            <a:off x="457200" y="1772816"/>
            <a:ext cx="8229600" cy="4353347"/>
          </a:xfrm>
        </p:spPr>
        <p:txBody>
          <a:bodyPr>
            <a:normAutofit fontScale="85000" lnSpcReduction="10000"/>
          </a:bodyPr>
          <a:lstStyle/>
          <a:p>
            <a:pPr>
              <a:buFont typeface="Arial" panose="020B0604020202020204" pitchFamily="34" charset="0"/>
              <a:buChar char="•"/>
            </a:pPr>
            <a:r>
              <a:rPr lang="fr-BE" sz="2800" b="1" dirty="0" smtClean="0"/>
              <a:t>13.</a:t>
            </a:r>
            <a:r>
              <a:rPr lang="fr-BE" sz="5000" b="1" dirty="0" smtClean="0"/>
              <a:t> </a:t>
            </a:r>
            <a:r>
              <a:rPr lang="nl-BE" b="1" dirty="0"/>
              <a:t>Schrijven van de HH. </a:t>
            </a:r>
            <a:r>
              <a:rPr lang="nl-BE" b="1" dirty="0" err="1"/>
              <a:t>Bafort</a:t>
            </a:r>
            <a:r>
              <a:rPr lang="nl-BE" b="1" dirty="0"/>
              <a:t>, Claeskens, </a:t>
            </a:r>
            <a:r>
              <a:rPr lang="nl-BE" b="1" dirty="0" err="1"/>
              <a:t>Delstanche</a:t>
            </a:r>
            <a:r>
              <a:rPr lang="nl-BE" b="1" dirty="0"/>
              <a:t>, </a:t>
            </a:r>
            <a:r>
              <a:rPr lang="nl-BE" b="1" dirty="0" smtClean="0"/>
              <a:t>   De </a:t>
            </a:r>
            <a:r>
              <a:rPr lang="nl-BE" b="1" dirty="0"/>
              <a:t>Backer, De Rijst, </a:t>
            </a:r>
            <a:r>
              <a:rPr lang="nl-BE" b="1" dirty="0" err="1"/>
              <a:t>Goffard</a:t>
            </a:r>
            <a:r>
              <a:rPr lang="nl-BE" b="1" dirty="0"/>
              <a:t>, Kempeneers, Loix, </a:t>
            </a:r>
            <a:r>
              <a:rPr lang="nl-BE" b="1" dirty="0" err="1"/>
              <a:t>Marchant</a:t>
            </a:r>
            <a:r>
              <a:rPr lang="nl-BE" b="1" dirty="0"/>
              <a:t>, </a:t>
            </a:r>
            <a:r>
              <a:rPr lang="nl-BE" b="1" dirty="0" err="1"/>
              <a:t>Marissal</a:t>
            </a:r>
            <a:r>
              <a:rPr lang="nl-BE" b="1" dirty="0"/>
              <a:t> &amp; Van </a:t>
            </a:r>
            <a:r>
              <a:rPr lang="nl-BE" b="1" dirty="0" err="1"/>
              <a:t>Elsacker</a:t>
            </a:r>
            <a:r>
              <a:rPr lang="nl-BE" dirty="0"/>
              <a:t> inzake de organisatie van de nationale &amp; internationale wedvluchten 2017, de uitslagen van de (</a:t>
            </a:r>
            <a:r>
              <a:rPr lang="nl-BE" dirty="0" err="1"/>
              <a:t>inter</a:t>
            </a:r>
            <a:r>
              <a:rPr lang="nl-BE" dirty="0"/>
              <a:t>)nationale wedvluchten en de doping</a:t>
            </a:r>
            <a:endParaRPr lang="nl-NL" sz="5000" dirty="0"/>
          </a:p>
          <a:p>
            <a:pPr>
              <a:buFont typeface="Arial" panose="020B0604020202020204" pitchFamily="34" charset="0"/>
              <a:buChar char="•"/>
            </a:pPr>
            <a:endParaRPr lang="nl-NL" sz="5000" dirty="0" smtClean="0"/>
          </a:p>
          <a:p>
            <a:pPr>
              <a:buFont typeface="Arial" panose="020B0604020202020204" pitchFamily="34" charset="0"/>
              <a:buChar char="•"/>
            </a:pPr>
            <a:r>
              <a:rPr lang="nl-NL" sz="2800" b="1" dirty="0" smtClean="0"/>
              <a:t>13.</a:t>
            </a:r>
            <a:r>
              <a:rPr lang="fr-FR" b="1" dirty="0"/>
              <a:t> Courrier de MM. </a:t>
            </a:r>
            <a:r>
              <a:rPr lang="fr-FR" b="1" dirty="0" err="1"/>
              <a:t>Bafort</a:t>
            </a:r>
            <a:r>
              <a:rPr lang="fr-FR" b="1" dirty="0"/>
              <a:t>, Claeskens, </a:t>
            </a:r>
            <a:r>
              <a:rPr lang="fr-FR" b="1" dirty="0" err="1"/>
              <a:t>Delstanche</a:t>
            </a:r>
            <a:r>
              <a:rPr lang="fr-FR" b="1" dirty="0"/>
              <a:t>, </a:t>
            </a:r>
            <a:r>
              <a:rPr lang="fr-FR" b="1" dirty="0" smtClean="0"/>
              <a:t>            De </a:t>
            </a:r>
            <a:r>
              <a:rPr lang="fr-FR" b="1" dirty="0"/>
              <a:t>Backer, De </a:t>
            </a:r>
            <a:r>
              <a:rPr lang="fr-FR" b="1" dirty="0" err="1"/>
              <a:t>Rijst</a:t>
            </a:r>
            <a:r>
              <a:rPr lang="fr-FR" b="1" dirty="0"/>
              <a:t>, </a:t>
            </a:r>
            <a:r>
              <a:rPr lang="fr-FR" b="1" dirty="0" err="1"/>
              <a:t>Goffard</a:t>
            </a:r>
            <a:r>
              <a:rPr lang="fr-FR" b="1" dirty="0"/>
              <a:t>, Kempeneers, Loix, Marchant, </a:t>
            </a:r>
            <a:r>
              <a:rPr lang="fr-FR" b="1" dirty="0" err="1"/>
              <a:t>Marissal</a:t>
            </a:r>
            <a:r>
              <a:rPr lang="fr-FR" b="1" dirty="0"/>
              <a:t> &amp; Van </a:t>
            </a:r>
            <a:r>
              <a:rPr lang="fr-FR" b="1" dirty="0" err="1"/>
              <a:t>Elsacker</a:t>
            </a:r>
            <a:r>
              <a:rPr lang="fr-FR" dirty="0"/>
              <a:t> en rapport avec l’organisation des concours nationaux &amp; internationaux 2017, les résultats des concours nationaux et internationaux et le doping </a:t>
            </a:r>
            <a:r>
              <a:rPr lang="nl-NL" sz="2200" dirty="0" smtClean="0"/>
              <a:t> </a:t>
            </a:r>
            <a:endParaRPr lang="fr-BE" sz="2200" dirty="0" smtClean="0"/>
          </a:p>
          <a:p>
            <a:pPr lvl="1"/>
            <a:endParaRPr lang="nl-BE" sz="1200" b="1" dirty="0" smtClean="0"/>
          </a:p>
          <a:p>
            <a:pPr lvl="1"/>
            <a:endParaRPr lang="nl-BE" sz="1200" dirty="0" smtClean="0"/>
          </a:p>
        </p:txBody>
      </p:sp>
    </p:spTree>
    <p:extLst>
      <p:ext uri="{BB962C8B-B14F-4D97-AF65-F5344CB8AC3E}">
        <p14:creationId xmlns:p14="http://schemas.microsoft.com/office/powerpoint/2010/main" val="10797876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8229600" cy="1143000"/>
          </a:xfrm>
        </p:spPr>
        <p:txBody>
          <a:bodyPr>
            <a:normAutofit fontScale="90000"/>
          </a:bodyPr>
          <a:lstStyle/>
          <a:p>
            <a:pPr algn="ctr"/>
            <a:r>
              <a:rPr lang="nl-BE" b="1" dirty="0">
                <a:solidFill>
                  <a:schemeClr val="accent1">
                    <a:lumMod val="75000"/>
                  </a:schemeClr>
                </a:solidFill>
              </a:rPr>
              <a:t>Algemene vergadering KBDB</a:t>
            </a:r>
            <a:br>
              <a:rPr lang="nl-BE" b="1" dirty="0">
                <a:solidFill>
                  <a:schemeClr val="accent1">
                    <a:lumMod val="75000"/>
                  </a:schemeClr>
                </a:solidFill>
              </a:rPr>
            </a:br>
            <a:r>
              <a:rPr lang="nl-BE" b="1" dirty="0" smtClean="0">
                <a:solidFill>
                  <a:schemeClr val="accent1">
                    <a:lumMod val="75000"/>
                  </a:schemeClr>
                </a:solidFill>
              </a:rPr>
              <a:t>Assemblée </a:t>
            </a:r>
            <a:r>
              <a:rPr lang="nl-BE" b="1" dirty="0">
                <a:solidFill>
                  <a:schemeClr val="accent1">
                    <a:lumMod val="75000"/>
                  </a:schemeClr>
                </a:solidFill>
              </a:rPr>
              <a:t>Générale RFCB</a:t>
            </a:r>
            <a:endParaRPr lang="fr-BE" b="1" dirty="0">
              <a:solidFill>
                <a:schemeClr val="accent1">
                  <a:lumMod val="75000"/>
                </a:schemeClr>
              </a:solidFill>
            </a:endParaRPr>
          </a:p>
        </p:txBody>
      </p:sp>
      <p:sp>
        <p:nvSpPr>
          <p:cNvPr id="3" name="Espace réservé du contenu 2"/>
          <p:cNvSpPr>
            <a:spLocks noGrp="1"/>
          </p:cNvSpPr>
          <p:nvPr>
            <p:ph idx="1"/>
          </p:nvPr>
        </p:nvSpPr>
        <p:spPr>
          <a:xfrm>
            <a:off x="457200" y="1916832"/>
            <a:ext cx="8229600" cy="4407768"/>
          </a:xfrm>
        </p:spPr>
        <p:txBody>
          <a:bodyPr>
            <a:normAutofit fontScale="62500" lnSpcReduction="20000"/>
          </a:bodyPr>
          <a:lstStyle/>
          <a:p>
            <a:pPr marL="0" indent="0" algn="ctr">
              <a:buNone/>
            </a:pPr>
            <a:endParaRPr lang="fr-BE" sz="1100" u="sng" dirty="0" smtClean="0">
              <a:solidFill>
                <a:schemeClr val="accent3">
                  <a:lumMod val="60000"/>
                  <a:lumOff val="40000"/>
                </a:schemeClr>
              </a:solidFill>
            </a:endParaRPr>
          </a:p>
          <a:p>
            <a:pPr marL="0" indent="0" algn="ctr">
              <a:buNone/>
            </a:pPr>
            <a:r>
              <a:rPr lang="fr-BE" sz="4500" b="1" u="sng" dirty="0" smtClean="0">
                <a:solidFill>
                  <a:schemeClr val="accent2">
                    <a:lumMod val="60000"/>
                    <a:lumOff val="40000"/>
                  </a:schemeClr>
                </a:solidFill>
              </a:rPr>
              <a:t>BUITENGEWONE </a:t>
            </a:r>
            <a:r>
              <a:rPr lang="fr-BE" sz="4500" b="1" u="sng" dirty="0">
                <a:solidFill>
                  <a:schemeClr val="accent2">
                    <a:lumMod val="60000"/>
                    <a:lumOff val="40000"/>
                  </a:schemeClr>
                </a:solidFill>
              </a:rPr>
              <a:t>/ </a:t>
            </a:r>
            <a:r>
              <a:rPr lang="fr-BE" sz="4500" b="1" u="sng" dirty="0" smtClean="0">
                <a:solidFill>
                  <a:schemeClr val="accent2">
                    <a:lumMod val="60000"/>
                    <a:lumOff val="40000"/>
                  </a:schemeClr>
                </a:solidFill>
              </a:rPr>
              <a:t>EXTRAORDINAIRE</a:t>
            </a:r>
            <a:endParaRPr lang="fr-BE" sz="4500" b="1" dirty="0">
              <a:solidFill>
                <a:schemeClr val="accent2">
                  <a:lumMod val="60000"/>
                  <a:lumOff val="40000"/>
                </a:schemeClr>
              </a:solidFill>
            </a:endParaRPr>
          </a:p>
          <a:p>
            <a:pPr algn="ctr"/>
            <a:endParaRPr lang="fr-BE" dirty="0"/>
          </a:p>
          <a:p>
            <a:pPr marL="0" indent="0" algn="just">
              <a:buNone/>
            </a:pPr>
            <a:r>
              <a:rPr lang="fr-BE" sz="3600" b="1" u="sng" dirty="0"/>
              <a:t>Wijzigingen aan de </a:t>
            </a:r>
            <a:r>
              <a:rPr lang="fr-BE" sz="3600" b="1" u="sng" dirty="0" err="1" smtClean="0"/>
              <a:t>Statuten</a:t>
            </a:r>
            <a:r>
              <a:rPr lang="fr-BE" sz="3600" b="1" u="sng" dirty="0"/>
              <a:t> </a:t>
            </a:r>
            <a:r>
              <a:rPr lang="fr-BE" sz="3600" b="1" u="sng" dirty="0" smtClean="0"/>
              <a:t> /  Modifications </a:t>
            </a:r>
            <a:r>
              <a:rPr lang="fr-BE" sz="3600" b="1" u="sng" dirty="0"/>
              <a:t>aux Statuts </a:t>
            </a:r>
            <a:r>
              <a:rPr lang="fr-BE" sz="3600" b="1" dirty="0" smtClean="0"/>
              <a:t>:</a:t>
            </a:r>
          </a:p>
          <a:p>
            <a:pPr marL="0" indent="0">
              <a:buNone/>
            </a:pPr>
            <a:endParaRPr lang="nl-BE" sz="3600" dirty="0"/>
          </a:p>
          <a:p>
            <a:r>
              <a:rPr lang="nl-NL" sz="3600" dirty="0"/>
              <a:t> </a:t>
            </a:r>
            <a:r>
              <a:rPr lang="nl-NL" sz="2900" b="1" u="sng" dirty="0"/>
              <a:t>Art. 14 – inlassing van een §9 (voorstel PE Limburg)</a:t>
            </a:r>
            <a:endParaRPr lang="nl-BE" sz="2900" dirty="0"/>
          </a:p>
          <a:p>
            <a:pPr marL="0" indent="0">
              <a:buNone/>
            </a:pPr>
            <a:r>
              <a:rPr lang="nl-NL" sz="2900" b="1" dirty="0"/>
              <a:t>Een vereniging die van lokaal verandert, dient zich te beperken tot de fusiegemeente waar ze initieel gevestigd is. Verhuizen naar een andere fusiegemeente kan alleen mits goedkeuring van het comité van de PE/SPE waartoe ze initieel behoort.  </a:t>
            </a:r>
            <a:endParaRPr lang="nl-NL" sz="2900" b="1" dirty="0" smtClean="0"/>
          </a:p>
          <a:p>
            <a:pPr marL="0" indent="0">
              <a:buNone/>
            </a:pPr>
            <a:endParaRPr lang="nl-NL" sz="2900" b="1" dirty="0" smtClean="0"/>
          </a:p>
          <a:p>
            <a:r>
              <a:rPr lang="fr-FR" sz="2900" b="1" u="sng" dirty="0"/>
              <a:t>Art. 14 – insertion d’un §9 (Proposition EP du Limbourg)</a:t>
            </a:r>
            <a:endParaRPr lang="nl-BE" sz="2900" dirty="0"/>
          </a:p>
          <a:p>
            <a:pPr marL="0" indent="0">
              <a:buNone/>
            </a:pPr>
            <a:r>
              <a:rPr lang="fr-FR" sz="2900" b="1" dirty="0"/>
              <a:t>Une société, qui change de local, doit se limiter à la commune partielle dans laquelle elle est initialement établie. Un déménagement vers une autre commune partielle ne pourra être envisagé qu’avec l’approbation du comité de l’EP/EPR à laquelle elle appartenait initialement.   </a:t>
            </a:r>
            <a:endParaRPr lang="nl-BE" sz="2900" dirty="0"/>
          </a:p>
          <a:p>
            <a:pPr marL="0" indent="0">
              <a:buNone/>
            </a:pPr>
            <a:endParaRPr lang="nl-NL" sz="2900" b="1" dirty="0" smtClean="0"/>
          </a:p>
          <a:p>
            <a:pPr marL="0" indent="0">
              <a:buNone/>
            </a:pPr>
            <a:endParaRPr lang="nl-BE" dirty="0"/>
          </a:p>
          <a:p>
            <a:pPr marL="0" indent="0">
              <a:buNone/>
            </a:pPr>
            <a:endParaRPr lang="nl-BE" sz="3200" dirty="0"/>
          </a:p>
          <a:p>
            <a:pPr marL="0" indent="0" algn="just">
              <a:buNone/>
            </a:pPr>
            <a:endParaRPr lang="fr-BE" sz="2900" b="1" dirty="0"/>
          </a:p>
          <a:p>
            <a:pPr marL="0" indent="0">
              <a:buNone/>
            </a:pPr>
            <a:endParaRPr lang="nl-BE" dirty="0"/>
          </a:p>
        </p:txBody>
      </p:sp>
    </p:spTree>
    <p:extLst>
      <p:ext uri="{BB962C8B-B14F-4D97-AF65-F5344CB8AC3E}">
        <p14:creationId xmlns:p14="http://schemas.microsoft.com/office/powerpoint/2010/main" val="3185318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nl-BE" b="1" dirty="0" smtClean="0">
                <a:solidFill>
                  <a:schemeClr val="accent1">
                    <a:lumMod val="75000"/>
                  </a:schemeClr>
                </a:solidFill>
              </a:rPr>
              <a:t>Algemene vergadering KBDB </a:t>
            </a:r>
            <a:br>
              <a:rPr lang="nl-BE" b="1" dirty="0" smtClean="0">
                <a:solidFill>
                  <a:schemeClr val="accent1">
                    <a:lumMod val="75000"/>
                  </a:schemeClr>
                </a:solidFill>
              </a:rPr>
            </a:br>
            <a:r>
              <a:rPr lang="nl-BE" b="1" dirty="0" smtClean="0">
                <a:solidFill>
                  <a:schemeClr val="accent1">
                    <a:lumMod val="75000"/>
                  </a:schemeClr>
                </a:solidFill>
              </a:rPr>
              <a:t>Assemblée Générale RFCB</a:t>
            </a:r>
            <a:endParaRPr lang="nl-BE" b="1" dirty="0">
              <a:solidFill>
                <a:schemeClr val="accent1">
                  <a:lumMod val="75000"/>
                </a:schemeClr>
              </a:solidFill>
            </a:endParaRPr>
          </a:p>
        </p:txBody>
      </p:sp>
      <p:sp>
        <p:nvSpPr>
          <p:cNvPr id="3" name="Content Placeholder 2"/>
          <p:cNvSpPr>
            <a:spLocks noGrp="1"/>
          </p:cNvSpPr>
          <p:nvPr>
            <p:ph idx="1"/>
          </p:nvPr>
        </p:nvSpPr>
        <p:spPr/>
        <p:txBody>
          <a:bodyPr>
            <a:normAutofit/>
          </a:bodyPr>
          <a:lstStyle/>
          <a:p>
            <a:pPr lvl="0"/>
            <a:r>
              <a:rPr lang="nl-BE" sz="2200" b="1" dirty="0" smtClean="0"/>
              <a:t>14. </a:t>
            </a:r>
            <a:r>
              <a:rPr lang="nl-BE" sz="2000" b="1" dirty="0" smtClean="0"/>
              <a:t>O</a:t>
            </a:r>
            <a:r>
              <a:rPr lang="nl-NL" sz="2000" b="1" dirty="0" err="1" smtClean="0"/>
              <a:t>rganisatie</a:t>
            </a:r>
            <a:r>
              <a:rPr lang="nl-NL" sz="2000" b="1" dirty="0" smtClean="0"/>
              <a:t> van het komende vluchtseizoen 20</a:t>
            </a:r>
            <a:r>
              <a:rPr lang="fr-BE" sz="2000" b="1" dirty="0" smtClean="0"/>
              <a:t>16  e</a:t>
            </a:r>
            <a:r>
              <a:rPr lang="nl-NL" sz="2000" b="1" dirty="0" smtClean="0"/>
              <a:t>n </a:t>
            </a:r>
            <a:r>
              <a:rPr lang="nl-NL" sz="2000" b="1" dirty="0"/>
              <a:t>vaststelling van de criteria van de nationale kampioenschappen </a:t>
            </a:r>
            <a:r>
              <a:rPr lang="fr-BE" sz="2000" b="1" dirty="0" smtClean="0"/>
              <a:t>	</a:t>
            </a:r>
          </a:p>
          <a:p>
            <a:pPr marL="0" lvl="0" indent="0">
              <a:buNone/>
            </a:pPr>
            <a:r>
              <a:rPr lang="fr-BE" sz="2000" b="1" dirty="0" smtClean="0"/>
              <a:t>    </a:t>
            </a:r>
          </a:p>
          <a:p>
            <a:pPr marL="342900" indent="-342900"/>
            <a:r>
              <a:rPr lang="fr-BE" sz="2200" b="1" dirty="0" smtClean="0"/>
              <a:t>14. </a:t>
            </a:r>
            <a:r>
              <a:rPr lang="fr-FR" sz="2200" b="1" dirty="0" smtClean="0"/>
              <a:t>Organisation de la future saison sportive 2016 et fixation des </a:t>
            </a:r>
            <a:r>
              <a:rPr lang="fr-FR" sz="2200" b="1" dirty="0"/>
              <a:t>critères des championnats nationaux </a:t>
            </a:r>
            <a:endParaRPr lang="fr-BE" b="1" dirty="0" smtClean="0"/>
          </a:p>
          <a:p>
            <a:pPr marL="0" indent="0">
              <a:buNone/>
            </a:pPr>
            <a:r>
              <a:rPr lang="nl-NL" sz="2400" dirty="0" smtClean="0"/>
              <a:t>  </a:t>
            </a:r>
            <a:r>
              <a:rPr lang="nl-NL" sz="2400" dirty="0"/>
              <a:t>	</a:t>
            </a:r>
            <a:r>
              <a:rPr lang="nl-NL" sz="2400" b="1" dirty="0" smtClean="0"/>
              <a:t>	</a:t>
            </a:r>
            <a:endParaRPr lang="fr-BE"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8229600" cy="1143000"/>
          </a:xfrm>
        </p:spPr>
        <p:txBody>
          <a:bodyPr>
            <a:normAutofit fontScale="90000"/>
          </a:bodyPr>
          <a:lstStyle/>
          <a:p>
            <a:pPr algn="ctr"/>
            <a:r>
              <a:rPr lang="nl-BE" b="1" dirty="0">
                <a:solidFill>
                  <a:schemeClr val="accent1">
                    <a:lumMod val="75000"/>
                  </a:schemeClr>
                </a:solidFill>
              </a:rPr>
              <a:t>Algemene vergadering KBDB</a:t>
            </a:r>
            <a:br>
              <a:rPr lang="nl-BE" b="1" dirty="0">
                <a:solidFill>
                  <a:schemeClr val="accent1">
                    <a:lumMod val="75000"/>
                  </a:schemeClr>
                </a:solidFill>
              </a:rPr>
            </a:br>
            <a:r>
              <a:rPr lang="nl-BE" b="1" dirty="0" smtClean="0">
                <a:solidFill>
                  <a:schemeClr val="accent1">
                    <a:lumMod val="75000"/>
                  </a:schemeClr>
                </a:solidFill>
              </a:rPr>
              <a:t>Assemblée </a:t>
            </a:r>
            <a:r>
              <a:rPr lang="nl-BE" b="1" dirty="0">
                <a:solidFill>
                  <a:schemeClr val="accent1">
                    <a:lumMod val="75000"/>
                  </a:schemeClr>
                </a:solidFill>
              </a:rPr>
              <a:t>Générale RFCB</a:t>
            </a:r>
            <a:endParaRPr lang="fr-BE" b="1" dirty="0">
              <a:solidFill>
                <a:schemeClr val="accent1">
                  <a:lumMod val="75000"/>
                </a:schemeClr>
              </a:solidFill>
            </a:endParaRPr>
          </a:p>
        </p:txBody>
      </p:sp>
      <p:sp>
        <p:nvSpPr>
          <p:cNvPr id="3" name="Espace réservé du contenu 2"/>
          <p:cNvSpPr>
            <a:spLocks noGrp="1"/>
          </p:cNvSpPr>
          <p:nvPr>
            <p:ph idx="1"/>
          </p:nvPr>
        </p:nvSpPr>
        <p:spPr>
          <a:xfrm>
            <a:off x="467544" y="1835696"/>
            <a:ext cx="8229600" cy="5022304"/>
          </a:xfrm>
        </p:spPr>
        <p:txBody>
          <a:bodyPr>
            <a:noAutofit/>
          </a:bodyPr>
          <a:lstStyle/>
          <a:p>
            <a:pPr marL="0" indent="0" algn="ctr">
              <a:buNone/>
            </a:pPr>
            <a:endParaRPr lang="fr-BE" sz="1800" u="sng" dirty="0" smtClean="0">
              <a:solidFill>
                <a:schemeClr val="accent3">
                  <a:lumMod val="60000"/>
                  <a:lumOff val="40000"/>
                </a:schemeClr>
              </a:solidFill>
            </a:endParaRPr>
          </a:p>
          <a:p>
            <a:pPr marL="0" indent="0" algn="ctr">
              <a:buNone/>
            </a:pPr>
            <a:r>
              <a:rPr lang="fr-BE" sz="1800" b="1" u="sng" dirty="0" smtClean="0">
                <a:solidFill>
                  <a:schemeClr val="accent2">
                    <a:lumMod val="60000"/>
                    <a:lumOff val="40000"/>
                  </a:schemeClr>
                </a:solidFill>
              </a:rPr>
              <a:t>BUITENGEWONE </a:t>
            </a:r>
            <a:r>
              <a:rPr lang="fr-BE" sz="1800" b="1" u="sng" dirty="0">
                <a:solidFill>
                  <a:schemeClr val="accent2">
                    <a:lumMod val="60000"/>
                    <a:lumOff val="40000"/>
                  </a:schemeClr>
                </a:solidFill>
              </a:rPr>
              <a:t>/ </a:t>
            </a:r>
            <a:r>
              <a:rPr lang="fr-BE" sz="1800" b="1" u="sng" dirty="0" smtClean="0">
                <a:solidFill>
                  <a:schemeClr val="accent2">
                    <a:lumMod val="60000"/>
                    <a:lumOff val="40000"/>
                  </a:schemeClr>
                </a:solidFill>
              </a:rPr>
              <a:t>EXTRAORDINAIRE</a:t>
            </a:r>
            <a:endParaRPr lang="fr-BE" sz="1800" dirty="0"/>
          </a:p>
          <a:p>
            <a:r>
              <a:rPr lang="nl-NL" sz="1400" b="1" u="sng" dirty="0"/>
              <a:t>Art. 15 – wijziging §4</a:t>
            </a:r>
            <a:endParaRPr lang="nl-BE" sz="1400" dirty="0"/>
          </a:p>
          <a:p>
            <a:pPr marL="0" indent="0">
              <a:buNone/>
            </a:pPr>
            <a:r>
              <a:rPr lang="nl-NL" sz="1400" dirty="0" smtClean="0"/>
              <a:t>De </a:t>
            </a:r>
            <a:r>
              <a:rPr lang="nl-NL" sz="1400" dirty="0"/>
              <a:t>KBDB erkent het bestaan van volgende hokken</a:t>
            </a:r>
            <a:endParaRPr lang="nl-BE" sz="1400" dirty="0"/>
          </a:p>
          <a:p>
            <a:pPr marL="0" lvl="0" indent="0">
              <a:buNone/>
            </a:pPr>
            <a:r>
              <a:rPr lang="nl-NL" sz="1400" dirty="0" smtClean="0"/>
              <a:t>a)Publicitair </a:t>
            </a:r>
            <a:r>
              <a:rPr lang="nl-NL" sz="1400" dirty="0"/>
              <a:t>(hokken die, vooral door de publicatie van hun benaming op de uitslagen, worden in stand gehouden met een commerciële of publicitaire bedoeling.)</a:t>
            </a:r>
            <a:endParaRPr lang="nl-BE" sz="1400" dirty="0"/>
          </a:p>
          <a:p>
            <a:pPr marL="0" lvl="0" indent="0">
              <a:buNone/>
            </a:pPr>
            <a:r>
              <a:rPr lang="nl-NL" sz="1400" dirty="0" smtClean="0"/>
              <a:t>- toebehorend </a:t>
            </a:r>
            <a:r>
              <a:rPr lang="nl-NL" sz="1400" dirty="0"/>
              <a:t>aan een fysisch persoon</a:t>
            </a:r>
            <a:endParaRPr lang="nl-BE" sz="1400" dirty="0"/>
          </a:p>
          <a:p>
            <a:pPr marL="0" lvl="0" indent="0">
              <a:buNone/>
            </a:pPr>
            <a:r>
              <a:rPr lang="nl-NL" sz="1400" dirty="0" smtClean="0"/>
              <a:t>- toebehorend </a:t>
            </a:r>
            <a:r>
              <a:rPr lang="nl-NL" sz="1400" dirty="0"/>
              <a:t>aan een rechtspersoon</a:t>
            </a:r>
            <a:endParaRPr lang="nl-BE" sz="1400" dirty="0"/>
          </a:p>
          <a:p>
            <a:pPr marL="0" indent="0">
              <a:buNone/>
            </a:pPr>
            <a:r>
              <a:rPr lang="nl-NL" sz="1400" b="1" dirty="0"/>
              <a:t>Worden van rechtswege beschouwd als publicitaire hokken, de aangeslotenen die onze vzw verzoeken facturen op te stellen voor hun boekhouding</a:t>
            </a:r>
            <a:r>
              <a:rPr lang="nl-NL" sz="1400" b="1" dirty="0" smtClean="0"/>
              <a:t>.</a:t>
            </a:r>
          </a:p>
          <a:p>
            <a:endParaRPr lang="nl-BE" sz="1400" dirty="0"/>
          </a:p>
          <a:p>
            <a:r>
              <a:rPr lang="fr-FR" sz="1400" b="1" u="sng" dirty="0"/>
              <a:t>Art. 15 – modification §4</a:t>
            </a:r>
            <a:endParaRPr lang="nl-BE" sz="1400" dirty="0"/>
          </a:p>
          <a:p>
            <a:pPr marL="0" indent="0">
              <a:buNone/>
            </a:pPr>
            <a:r>
              <a:rPr lang="fr-BE" sz="1400" dirty="0"/>
              <a:t>La RFCB reconnaît l’existence de colombiers:</a:t>
            </a:r>
            <a:endParaRPr lang="nl-BE" sz="1400" dirty="0"/>
          </a:p>
          <a:p>
            <a:pPr marL="0" lvl="0" indent="0">
              <a:buNone/>
            </a:pPr>
            <a:r>
              <a:rPr lang="fr-BE" sz="1400" dirty="0" smtClean="0"/>
              <a:t>a) Publicitaires </a:t>
            </a:r>
            <a:r>
              <a:rPr lang="fr-BE" sz="1400" dirty="0"/>
              <a:t>(colombiers qui, notamment par la publication de leur dénomination aux résultats, sont exploités à des fins publicitaires ou commerciales</a:t>
            </a:r>
            <a:r>
              <a:rPr lang="fr-BE" sz="1400" dirty="0" smtClean="0"/>
              <a:t>)</a:t>
            </a:r>
            <a:endParaRPr lang="nl-BE" sz="1400" dirty="0"/>
          </a:p>
          <a:p>
            <a:pPr marL="0" lvl="0" indent="0">
              <a:buNone/>
            </a:pPr>
            <a:r>
              <a:rPr lang="fr-BE" sz="1400" dirty="0" smtClean="0"/>
              <a:t>- </a:t>
            </a:r>
            <a:r>
              <a:rPr lang="fr-BE" sz="1400" dirty="0"/>
              <a:t>appartenant à une personne physique</a:t>
            </a:r>
            <a:endParaRPr lang="nl-BE" sz="1400" dirty="0"/>
          </a:p>
          <a:p>
            <a:pPr marL="0" lvl="0" indent="0">
              <a:buNone/>
            </a:pPr>
            <a:r>
              <a:rPr lang="fr-BE" sz="1400" dirty="0"/>
              <a:t>- appartenant à une personne morale</a:t>
            </a:r>
            <a:endParaRPr lang="nl-BE" sz="1400" dirty="0"/>
          </a:p>
          <a:p>
            <a:pPr marL="0" lvl="0" indent="0">
              <a:buNone/>
            </a:pPr>
            <a:r>
              <a:rPr lang="fr-BE" sz="1400" b="1" dirty="0"/>
              <a:t>Seront d’office considérés comme étant des colombiers publicitaires, les affiliés qui</a:t>
            </a:r>
            <a:endParaRPr lang="nl-BE" sz="1400" dirty="0"/>
          </a:p>
          <a:p>
            <a:pPr marL="0" lvl="0" indent="0">
              <a:buNone/>
            </a:pPr>
            <a:r>
              <a:rPr lang="fr-BE" sz="1400" b="1" dirty="0"/>
              <a:t>sollicitent de notre asbl la production de factures pour leur comptabilité.</a:t>
            </a:r>
            <a:endParaRPr lang="nl-BE" sz="1400" dirty="0"/>
          </a:p>
          <a:p>
            <a:pPr marL="0" indent="0">
              <a:buNone/>
            </a:pPr>
            <a:r>
              <a:rPr lang="nl-NL" sz="1400" b="1" dirty="0"/>
              <a:t> </a:t>
            </a:r>
            <a:endParaRPr lang="nl-BE" sz="1400" dirty="0"/>
          </a:p>
          <a:p>
            <a:pPr marL="0" indent="0" algn="just">
              <a:buNone/>
            </a:pPr>
            <a:endParaRPr lang="fr-BE" sz="1800" dirty="0" smtClean="0"/>
          </a:p>
          <a:p>
            <a:pPr marL="0" indent="0" algn="just">
              <a:buNone/>
            </a:pPr>
            <a:endParaRPr lang="fr-BE" sz="1800" dirty="0"/>
          </a:p>
        </p:txBody>
      </p:sp>
    </p:spTree>
    <p:extLst>
      <p:ext uri="{BB962C8B-B14F-4D97-AF65-F5344CB8AC3E}">
        <p14:creationId xmlns:p14="http://schemas.microsoft.com/office/powerpoint/2010/main" val="3937502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8229600" cy="1143000"/>
          </a:xfrm>
        </p:spPr>
        <p:txBody>
          <a:bodyPr>
            <a:normAutofit fontScale="90000"/>
          </a:bodyPr>
          <a:lstStyle/>
          <a:p>
            <a:pPr algn="ctr"/>
            <a:r>
              <a:rPr lang="nl-BE" b="1" dirty="0">
                <a:solidFill>
                  <a:schemeClr val="accent1">
                    <a:lumMod val="75000"/>
                  </a:schemeClr>
                </a:solidFill>
              </a:rPr>
              <a:t>Algemene vergadering KBDB</a:t>
            </a:r>
            <a:br>
              <a:rPr lang="nl-BE" b="1" dirty="0">
                <a:solidFill>
                  <a:schemeClr val="accent1">
                    <a:lumMod val="75000"/>
                  </a:schemeClr>
                </a:solidFill>
              </a:rPr>
            </a:br>
            <a:r>
              <a:rPr lang="nl-BE" b="1" dirty="0" smtClean="0">
                <a:solidFill>
                  <a:schemeClr val="accent1">
                    <a:lumMod val="75000"/>
                  </a:schemeClr>
                </a:solidFill>
              </a:rPr>
              <a:t>Assemblée </a:t>
            </a:r>
            <a:r>
              <a:rPr lang="nl-BE" b="1" dirty="0">
                <a:solidFill>
                  <a:schemeClr val="accent1">
                    <a:lumMod val="75000"/>
                  </a:schemeClr>
                </a:solidFill>
              </a:rPr>
              <a:t>Générale RFCB</a:t>
            </a:r>
            <a:endParaRPr lang="fr-BE" b="1" dirty="0">
              <a:solidFill>
                <a:schemeClr val="accent1">
                  <a:lumMod val="75000"/>
                </a:schemeClr>
              </a:solidFill>
            </a:endParaRPr>
          </a:p>
        </p:txBody>
      </p:sp>
      <p:sp>
        <p:nvSpPr>
          <p:cNvPr id="3" name="Espace réservé du contenu 2"/>
          <p:cNvSpPr>
            <a:spLocks noGrp="1"/>
          </p:cNvSpPr>
          <p:nvPr>
            <p:ph idx="1"/>
          </p:nvPr>
        </p:nvSpPr>
        <p:spPr>
          <a:xfrm>
            <a:off x="467544" y="1835696"/>
            <a:ext cx="8229600" cy="4407768"/>
          </a:xfrm>
        </p:spPr>
        <p:txBody>
          <a:bodyPr>
            <a:normAutofit fontScale="85000" lnSpcReduction="20000"/>
          </a:bodyPr>
          <a:lstStyle/>
          <a:p>
            <a:pPr marL="0" indent="0" algn="ctr">
              <a:buNone/>
            </a:pPr>
            <a:endParaRPr lang="fr-BE" sz="1100" u="sng" dirty="0" smtClean="0">
              <a:solidFill>
                <a:schemeClr val="accent3">
                  <a:lumMod val="60000"/>
                  <a:lumOff val="40000"/>
                </a:schemeClr>
              </a:solidFill>
            </a:endParaRPr>
          </a:p>
          <a:p>
            <a:pPr marL="0" indent="0" algn="ctr">
              <a:buNone/>
            </a:pPr>
            <a:r>
              <a:rPr lang="fr-BE" sz="2800" b="1" u="sng" dirty="0" smtClean="0">
                <a:solidFill>
                  <a:schemeClr val="accent2">
                    <a:lumMod val="60000"/>
                    <a:lumOff val="40000"/>
                  </a:schemeClr>
                </a:solidFill>
              </a:rPr>
              <a:t>BUITENGEWONE</a:t>
            </a:r>
            <a:r>
              <a:rPr lang="fr-BE" sz="3300" b="1" u="sng" dirty="0" smtClean="0">
                <a:solidFill>
                  <a:schemeClr val="accent2">
                    <a:lumMod val="60000"/>
                    <a:lumOff val="40000"/>
                  </a:schemeClr>
                </a:solidFill>
              </a:rPr>
              <a:t> </a:t>
            </a:r>
            <a:r>
              <a:rPr lang="fr-BE" sz="3300" b="1" u="sng" dirty="0">
                <a:solidFill>
                  <a:schemeClr val="accent2">
                    <a:lumMod val="60000"/>
                    <a:lumOff val="40000"/>
                  </a:schemeClr>
                </a:solidFill>
              </a:rPr>
              <a:t>/ </a:t>
            </a:r>
            <a:r>
              <a:rPr lang="fr-BE" sz="3300" b="1" u="sng" dirty="0" smtClean="0">
                <a:solidFill>
                  <a:schemeClr val="accent2">
                    <a:lumMod val="60000"/>
                    <a:lumOff val="40000"/>
                  </a:schemeClr>
                </a:solidFill>
              </a:rPr>
              <a:t>EXTRAORDINAIRE</a:t>
            </a:r>
            <a:endParaRPr lang="fr-BE" sz="3300" b="1" dirty="0">
              <a:solidFill>
                <a:schemeClr val="accent2">
                  <a:lumMod val="60000"/>
                  <a:lumOff val="40000"/>
                </a:schemeClr>
              </a:solidFill>
            </a:endParaRPr>
          </a:p>
          <a:p>
            <a:pPr marL="0" indent="0" algn="ctr">
              <a:buNone/>
            </a:pPr>
            <a:endParaRPr lang="fr-BE" sz="500" dirty="0"/>
          </a:p>
          <a:p>
            <a:r>
              <a:rPr lang="nl-NL" b="1" u="sng" dirty="0"/>
              <a:t>Art. 23 – wijziging punt 10</a:t>
            </a:r>
            <a:endParaRPr lang="nl-BE" dirty="0"/>
          </a:p>
          <a:p>
            <a:pPr marL="0" indent="0">
              <a:buNone/>
            </a:pPr>
            <a:r>
              <a:rPr lang="nl-NL" dirty="0"/>
              <a:t>10. Vaststelling van :</a:t>
            </a:r>
            <a:endParaRPr lang="nl-BE" dirty="0"/>
          </a:p>
          <a:p>
            <a:pPr marL="0" indent="0">
              <a:buNone/>
            </a:pPr>
            <a:r>
              <a:rPr lang="nl-NL" b="1" dirty="0"/>
              <a:t>a.</a:t>
            </a:r>
            <a:r>
              <a:rPr lang="nl-NL" dirty="0"/>
              <a:t>de borgtochten en de forfaitaire bedragen voor de procedurekosten bij de KBDB-Kamers;</a:t>
            </a:r>
            <a:endParaRPr lang="nl-BE" dirty="0"/>
          </a:p>
          <a:p>
            <a:pPr marL="0" indent="0">
              <a:buNone/>
            </a:pPr>
            <a:r>
              <a:rPr lang="nl-NL" b="1" dirty="0"/>
              <a:t>b.de borgtocht zoals voorzien bij artikel 51 van het DLW;  </a:t>
            </a:r>
            <a:endParaRPr lang="nl-NL" b="1" dirty="0" smtClean="0"/>
          </a:p>
          <a:p>
            <a:endParaRPr lang="nl-BE" dirty="0"/>
          </a:p>
          <a:p>
            <a:r>
              <a:rPr lang="nl-NL" b="1" dirty="0"/>
              <a:t> </a:t>
            </a:r>
            <a:r>
              <a:rPr lang="fr-FR" b="1" u="sng" dirty="0"/>
              <a:t>Art. 23 – modification point 10</a:t>
            </a:r>
            <a:endParaRPr lang="nl-BE" dirty="0"/>
          </a:p>
          <a:p>
            <a:pPr marL="0" indent="0">
              <a:buNone/>
            </a:pPr>
            <a:r>
              <a:rPr lang="fr-FR" dirty="0"/>
              <a:t>10. 	Fixation :</a:t>
            </a:r>
            <a:endParaRPr lang="nl-BE" dirty="0"/>
          </a:p>
          <a:p>
            <a:pPr marL="0" indent="0">
              <a:buNone/>
            </a:pPr>
            <a:r>
              <a:rPr lang="fr-FR" b="1" dirty="0"/>
              <a:t>a.</a:t>
            </a:r>
            <a:r>
              <a:rPr lang="fr-FR" dirty="0"/>
              <a:t> des montants des cautions et des forfaits à réclamer pour les frais de procédure  devant les Chambres RFCB ;</a:t>
            </a:r>
            <a:endParaRPr lang="nl-BE" dirty="0"/>
          </a:p>
          <a:p>
            <a:pPr marL="0" indent="0">
              <a:buNone/>
            </a:pPr>
            <a:r>
              <a:rPr lang="fr-FR" b="1" dirty="0"/>
              <a:t>b. du montant de la caution comme prévu à l’article 51 du CC. </a:t>
            </a:r>
            <a:endParaRPr lang="nl-BE" dirty="0"/>
          </a:p>
          <a:p>
            <a:pPr marL="0" indent="0">
              <a:buNone/>
            </a:pPr>
            <a:endParaRPr lang="nl-BE" dirty="0"/>
          </a:p>
          <a:p>
            <a:pPr marL="0" indent="0" algn="just">
              <a:buNone/>
            </a:pPr>
            <a:endParaRPr lang="fr-BE" dirty="0" smtClean="0"/>
          </a:p>
          <a:p>
            <a:pPr marL="0" indent="0" algn="just">
              <a:buNone/>
            </a:pPr>
            <a:endParaRPr lang="fr-BE" dirty="0"/>
          </a:p>
        </p:txBody>
      </p:sp>
    </p:spTree>
    <p:extLst>
      <p:ext uri="{BB962C8B-B14F-4D97-AF65-F5344CB8AC3E}">
        <p14:creationId xmlns:p14="http://schemas.microsoft.com/office/powerpoint/2010/main" val="3855654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8229600" cy="1143000"/>
          </a:xfrm>
        </p:spPr>
        <p:txBody>
          <a:bodyPr>
            <a:normAutofit fontScale="90000"/>
          </a:bodyPr>
          <a:lstStyle/>
          <a:p>
            <a:pPr algn="ctr"/>
            <a:r>
              <a:rPr lang="nl-BE" b="1" dirty="0">
                <a:solidFill>
                  <a:schemeClr val="accent1">
                    <a:lumMod val="75000"/>
                  </a:schemeClr>
                </a:solidFill>
              </a:rPr>
              <a:t>Algemene vergadering KBDB</a:t>
            </a:r>
            <a:br>
              <a:rPr lang="nl-BE" b="1" dirty="0">
                <a:solidFill>
                  <a:schemeClr val="accent1">
                    <a:lumMod val="75000"/>
                  </a:schemeClr>
                </a:solidFill>
              </a:rPr>
            </a:br>
            <a:r>
              <a:rPr lang="nl-BE" b="1" dirty="0" smtClean="0">
                <a:solidFill>
                  <a:schemeClr val="accent1">
                    <a:lumMod val="75000"/>
                  </a:schemeClr>
                </a:solidFill>
              </a:rPr>
              <a:t>Assemblée </a:t>
            </a:r>
            <a:r>
              <a:rPr lang="nl-BE" b="1" dirty="0">
                <a:solidFill>
                  <a:schemeClr val="accent1">
                    <a:lumMod val="75000"/>
                  </a:schemeClr>
                </a:solidFill>
              </a:rPr>
              <a:t>Générale RFCB</a:t>
            </a:r>
            <a:endParaRPr lang="fr-BE" b="1" dirty="0">
              <a:solidFill>
                <a:schemeClr val="accent1">
                  <a:lumMod val="75000"/>
                </a:schemeClr>
              </a:solidFill>
            </a:endParaRPr>
          </a:p>
        </p:txBody>
      </p:sp>
      <p:sp>
        <p:nvSpPr>
          <p:cNvPr id="3" name="Espace réservé du contenu 2"/>
          <p:cNvSpPr>
            <a:spLocks noGrp="1"/>
          </p:cNvSpPr>
          <p:nvPr>
            <p:ph idx="1"/>
          </p:nvPr>
        </p:nvSpPr>
        <p:spPr>
          <a:xfrm>
            <a:off x="467544" y="1835696"/>
            <a:ext cx="8568952" cy="4407768"/>
          </a:xfrm>
        </p:spPr>
        <p:txBody>
          <a:bodyPr>
            <a:normAutofit fontScale="25000" lnSpcReduction="20000"/>
          </a:bodyPr>
          <a:lstStyle/>
          <a:p>
            <a:pPr marL="0" indent="0" algn="ctr">
              <a:buNone/>
            </a:pPr>
            <a:endParaRPr lang="fr-BE" sz="1100" u="sng" dirty="0" smtClean="0">
              <a:solidFill>
                <a:schemeClr val="accent3">
                  <a:lumMod val="60000"/>
                  <a:lumOff val="40000"/>
                </a:schemeClr>
              </a:solidFill>
            </a:endParaRPr>
          </a:p>
          <a:p>
            <a:pPr marL="0" indent="0" algn="ctr">
              <a:buNone/>
            </a:pPr>
            <a:r>
              <a:rPr lang="fr-BE" sz="5100" b="1" u="sng" dirty="0" smtClean="0">
                <a:solidFill>
                  <a:schemeClr val="accent2">
                    <a:lumMod val="60000"/>
                    <a:lumOff val="40000"/>
                  </a:schemeClr>
                </a:solidFill>
              </a:rPr>
              <a:t>BUITENGEWONE</a:t>
            </a:r>
            <a:r>
              <a:rPr lang="fr-BE" sz="5900" b="1" u="sng" dirty="0" smtClean="0">
                <a:solidFill>
                  <a:schemeClr val="accent2">
                    <a:lumMod val="60000"/>
                    <a:lumOff val="40000"/>
                  </a:schemeClr>
                </a:solidFill>
              </a:rPr>
              <a:t> </a:t>
            </a:r>
            <a:r>
              <a:rPr lang="fr-BE" sz="5900" b="1" u="sng" dirty="0">
                <a:solidFill>
                  <a:schemeClr val="accent2">
                    <a:lumMod val="60000"/>
                    <a:lumOff val="40000"/>
                  </a:schemeClr>
                </a:solidFill>
              </a:rPr>
              <a:t>/ </a:t>
            </a:r>
            <a:r>
              <a:rPr lang="fr-BE" sz="5900" b="1" u="sng" dirty="0" smtClean="0">
                <a:solidFill>
                  <a:schemeClr val="accent2">
                    <a:lumMod val="60000"/>
                    <a:lumOff val="40000"/>
                  </a:schemeClr>
                </a:solidFill>
              </a:rPr>
              <a:t>EXTRAORDINAIRE</a:t>
            </a:r>
            <a:endParaRPr lang="fr-BE" sz="5900" b="1" dirty="0">
              <a:solidFill>
                <a:schemeClr val="accent2">
                  <a:lumMod val="60000"/>
                  <a:lumOff val="40000"/>
                </a:schemeClr>
              </a:solidFill>
            </a:endParaRPr>
          </a:p>
          <a:p>
            <a:pPr marL="0" indent="0" algn="ctr">
              <a:buNone/>
            </a:pPr>
            <a:endParaRPr lang="fr-BE" sz="500" dirty="0"/>
          </a:p>
          <a:p>
            <a:r>
              <a:rPr lang="nl-NL" sz="6400" b="1" u="sng" dirty="0"/>
              <a:t>Art. 26 </a:t>
            </a:r>
            <a:r>
              <a:rPr lang="nl-BE" sz="6400" b="1" u="sng" dirty="0"/>
              <a:t>– </a:t>
            </a:r>
            <a:r>
              <a:rPr lang="nl-NL" sz="6400" b="1" u="sng" dirty="0"/>
              <a:t>inlassing van een punt 16 (voorstel PE Antwerpen)</a:t>
            </a:r>
            <a:endParaRPr lang="nl-BE" sz="6400" dirty="0"/>
          </a:p>
          <a:p>
            <a:pPr marL="0" indent="0">
              <a:buNone/>
            </a:pPr>
            <a:r>
              <a:rPr lang="nl-NL" sz="6400" dirty="0"/>
              <a:t>Mogen geen kandidaat zijn bij de verkiezingen, noch deel uitmaken van een PE/SPE of van nationale comités van de KBDB :</a:t>
            </a:r>
            <a:endParaRPr lang="nl-BE" sz="6400" dirty="0"/>
          </a:p>
          <a:p>
            <a:pPr marL="0" indent="0">
              <a:buNone/>
            </a:pPr>
            <a:r>
              <a:rPr lang="nl-NL" sz="6400" b="1" dirty="0"/>
              <a:t>16. Elke aangeslotene die, binnen een periode van 10 jaar voor het jaar van de verkiezingen, geen 4 jaar bestuurservaring kan voorleggen in een plaatselijke vereniging aangesloten bij de KBDB of in een comité van de PE/SPE van de KBDB of in een nationaal comité van de KBDB.</a:t>
            </a:r>
            <a:endParaRPr lang="nl-BE" sz="6400" dirty="0"/>
          </a:p>
          <a:p>
            <a:pPr marL="0" indent="0">
              <a:buNone/>
            </a:pPr>
            <a:r>
              <a:rPr lang="nl-NL" sz="6400" b="1" dirty="0"/>
              <a:t>(Dit punt 16 vervalt indien door een gebrek aan kandidaten een oproep dient gedaan te worden tot kandidaatstelling). </a:t>
            </a:r>
            <a:endParaRPr lang="nl-NL" sz="6400" b="1" dirty="0" smtClean="0"/>
          </a:p>
          <a:p>
            <a:pPr marL="0" indent="0">
              <a:buNone/>
            </a:pPr>
            <a:r>
              <a:rPr lang="nl-NL" sz="6400" b="1" dirty="0"/>
              <a:t>	 </a:t>
            </a:r>
            <a:endParaRPr lang="nl-BE" sz="6400" dirty="0"/>
          </a:p>
          <a:p>
            <a:r>
              <a:rPr lang="fr-FR" sz="6400" b="1" u="sng" dirty="0"/>
              <a:t>Art. 26 – ajout d’un point 16 (Proposition EP d’Anvers)</a:t>
            </a:r>
            <a:endParaRPr lang="nl-BE" sz="6400" dirty="0"/>
          </a:p>
          <a:p>
            <a:pPr marL="0" indent="0">
              <a:buNone/>
            </a:pPr>
            <a:r>
              <a:rPr lang="fr-FR" sz="6400" dirty="0"/>
              <a:t>Ne peuvent être candidats aux élections , ni faire partie de comités des EP/EPR ou nationaux de la RFCB :</a:t>
            </a:r>
            <a:endParaRPr lang="nl-BE" sz="6400" dirty="0"/>
          </a:p>
          <a:p>
            <a:pPr marL="0" indent="0">
              <a:buNone/>
            </a:pPr>
            <a:r>
              <a:rPr lang="fr-FR" sz="6400" b="1" dirty="0"/>
              <a:t>16. tout affilié qui, dans une période de 10 ans précédant l’année des élections, ne peut démontrer une expérience de 4 ans au sein du comité d’une société locale affiliée à la RFCB  ou du comité d’une EP/EPR de la RFCB ou d’un comité national de la RFCB.    </a:t>
            </a:r>
            <a:endParaRPr lang="nl-BE" sz="6400" dirty="0"/>
          </a:p>
          <a:p>
            <a:pPr marL="0" indent="0">
              <a:buNone/>
            </a:pPr>
            <a:r>
              <a:rPr lang="fr-FR" sz="6400" b="1" dirty="0"/>
              <a:t>(Ce point 16 devient caduc si, par manque de candidats, un appel à candidature doit être lancé). </a:t>
            </a:r>
            <a:endParaRPr lang="nl-BE" sz="6400" dirty="0"/>
          </a:p>
          <a:p>
            <a:pPr marL="0" indent="0" algn="just">
              <a:buNone/>
            </a:pPr>
            <a:endParaRPr lang="fr-BE" sz="6400" dirty="0" smtClean="0"/>
          </a:p>
          <a:p>
            <a:pPr marL="0" indent="0" algn="just">
              <a:buNone/>
            </a:pPr>
            <a:endParaRPr lang="fr-BE" sz="6400" dirty="0"/>
          </a:p>
        </p:txBody>
      </p:sp>
    </p:spTree>
    <p:extLst>
      <p:ext uri="{BB962C8B-B14F-4D97-AF65-F5344CB8AC3E}">
        <p14:creationId xmlns:p14="http://schemas.microsoft.com/office/powerpoint/2010/main" val="3829600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nl-BE" b="1" dirty="0" smtClean="0">
                <a:solidFill>
                  <a:schemeClr val="accent1">
                    <a:lumMod val="75000"/>
                  </a:schemeClr>
                </a:solidFill>
              </a:rPr>
              <a:t>Algemene vergadering KBDB </a:t>
            </a:r>
            <a:br>
              <a:rPr lang="nl-BE" b="1" dirty="0" smtClean="0">
                <a:solidFill>
                  <a:schemeClr val="accent1">
                    <a:lumMod val="75000"/>
                  </a:schemeClr>
                </a:solidFill>
              </a:rPr>
            </a:br>
            <a:r>
              <a:rPr lang="nl-BE" b="1" dirty="0" smtClean="0">
                <a:solidFill>
                  <a:schemeClr val="accent1">
                    <a:lumMod val="75000"/>
                  </a:schemeClr>
                </a:solidFill>
              </a:rPr>
              <a:t>Assemblée Générale RFCB</a:t>
            </a:r>
            <a:endParaRPr lang="nl-BE" b="1" dirty="0">
              <a:solidFill>
                <a:schemeClr val="accent1">
                  <a:lumMod val="75000"/>
                </a:schemeClr>
              </a:solidFill>
            </a:endParaRPr>
          </a:p>
        </p:txBody>
      </p:sp>
      <p:sp>
        <p:nvSpPr>
          <p:cNvPr id="3" name="Content Placeholder 2"/>
          <p:cNvSpPr>
            <a:spLocks noGrp="1"/>
          </p:cNvSpPr>
          <p:nvPr>
            <p:ph idx="1"/>
          </p:nvPr>
        </p:nvSpPr>
        <p:spPr>
          <a:xfrm>
            <a:off x="457200" y="1988840"/>
            <a:ext cx="8229600" cy="4137323"/>
          </a:xfrm>
        </p:spPr>
        <p:txBody>
          <a:bodyPr>
            <a:normAutofit/>
          </a:bodyPr>
          <a:lstStyle/>
          <a:p>
            <a:pPr algn="ctr">
              <a:buNone/>
            </a:pPr>
            <a:r>
              <a:rPr lang="nl-BE" b="1" dirty="0" smtClean="0"/>
              <a:t> </a:t>
            </a:r>
            <a:r>
              <a:rPr lang="fr-BE" b="1" u="sng" dirty="0" smtClean="0">
                <a:solidFill>
                  <a:schemeClr val="accent2">
                    <a:lumMod val="60000"/>
                    <a:lumOff val="40000"/>
                  </a:schemeClr>
                </a:solidFill>
              </a:rPr>
              <a:t>STATUTAIRE </a:t>
            </a:r>
            <a:endParaRPr lang="fr-BE" b="1" dirty="0" smtClean="0">
              <a:solidFill>
                <a:schemeClr val="accent2">
                  <a:lumMod val="60000"/>
                  <a:lumOff val="40000"/>
                </a:schemeClr>
              </a:solidFill>
            </a:endParaRPr>
          </a:p>
          <a:p>
            <a:pPr>
              <a:buNone/>
            </a:pPr>
            <a:endParaRPr lang="nl-BE" sz="2000" b="1" dirty="0" smtClean="0"/>
          </a:p>
          <a:p>
            <a:r>
              <a:rPr lang="nl-BE" sz="2200" b="1" dirty="0"/>
              <a:t>1</a:t>
            </a:r>
            <a:r>
              <a:rPr lang="nl-BE" sz="2200" b="1" dirty="0" smtClean="0"/>
              <a:t>. Goedkeuring van de notulen van de </a:t>
            </a:r>
            <a:r>
              <a:rPr lang="nl-BE" sz="2200" b="1" dirty="0"/>
              <a:t>statutaire en </a:t>
            </a:r>
            <a:r>
              <a:rPr lang="nl-BE" sz="2200" b="1" dirty="0" smtClean="0"/>
              <a:t>buitengewone nationale algemene vergadering van 26.10.2016</a:t>
            </a:r>
          </a:p>
          <a:p>
            <a:r>
              <a:rPr lang="nl-BE" sz="2200" b="1" dirty="0"/>
              <a:t>1</a:t>
            </a:r>
            <a:r>
              <a:rPr lang="nl-BE" sz="2200" b="1" dirty="0" smtClean="0"/>
              <a:t>. </a:t>
            </a:r>
            <a:r>
              <a:rPr lang="fr-FR" sz="2200" b="1" dirty="0" smtClean="0"/>
              <a:t>Approbation du procès-verbal de l’assemblée générale </a:t>
            </a:r>
            <a:r>
              <a:rPr lang="fr-FR" sz="2200" b="1" dirty="0"/>
              <a:t>nationale statutaire </a:t>
            </a:r>
            <a:r>
              <a:rPr lang="fr-FR" sz="2200" b="1" dirty="0" smtClean="0"/>
              <a:t>et </a:t>
            </a:r>
            <a:r>
              <a:rPr lang="fr-FR" sz="2200" b="1" dirty="0"/>
              <a:t>extraordinaire du </a:t>
            </a:r>
            <a:r>
              <a:rPr lang="fr-FR" sz="2200" b="1" dirty="0" smtClean="0"/>
              <a:t>26.10.2016</a:t>
            </a:r>
            <a:endParaRPr lang="nl-BE" sz="2200" b="1" dirty="0" smtClean="0"/>
          </a:p>
          <a:p>
            <a:pPr marL="0" indent="0">
              <a:buNone/>
            </a:pPr>
            <a:endParaRPr lang="nl-BE" sz="1200" b="1" dirty="0" smtClean="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nl-BE" b="1" dirty="0" smtClean="0">
                <a:solidFill>
                  <a:schemeClr val="accent1">
                    <a:lumMod val="75000"/>
                  </a:schemeClr>
                </a:solidFill>
              </a:rPr>
              <a:t>Algemene vergadering KBDB </a:t>
            </a:r>
            <a:br>
              <a:rPr lang="nl-BE" b="1" dirty="0" smtClean="0">
                <a:solidFill>
                  <a:schemeClr val="accent1">
                    <a:lumMod val="75000"/>
                  </a:schemeClr>
                </a:solidFill>
              </a:rPr>
            </a:br>
            <a:r>
              <a:rPr lang="nl-BE" b="1" dirty="0" smtClean="0">
                <a:solidFill>
                  <a:schemeClr val="accent1">
                    <a:lumMod val="75000"/>
                  </a:schemeClr>
                </a:solidFill>
              </a:rPr>
              <a:t>Assemblée Générale RFCB</a:t>
            </a:r>
            <a:endParaRPr lang="nl-BE" b="1" dirty="0">
              <a:solidFill>
                <a:schemeClr val="accent1">
                  <a:lumMod val="75000"/>
                </a:schemeClr>
              </a:solidFill>
            </a:endParaRPr>
          </a:p>
        </p:txBody>
      </p:sp>
      <p:sp>
        <p:nvSpPr>
          <p:cNvPr id="3" name="Content Placeholder 2"/>
          <p:cNvSpPr>
            <a:spLocks noGrp="1"/>
          </p:cNvSpPr>
          <p:nvPr>
            <p:ph idx="1"/>
          </p:nvPr>
        </p:nvSpPr>
        <p:spPr/>
        <p:txBody>
          <a:bodyPr>
            <a:normAutofit/>
          </a:bodyPr>
          <a:lstStyle/>
          <a:p>
            <a:r>
              <a:rPr lang="nl-BE" sz="2200" b="1" dirty="0"/>
              <a:t>2</a:t>
            </a:r>
            <a:r>
              <a:rPr lang="nl-BE" sz="2200" b="1" dirty="0" smtClean="0"/>
              <a:t>. Goedkeuring van de rekeningen 2015-2016</a:t>
            </a:r>
          </a:p>
          <a:p>
            <a:pPr marL="0" indent="0">
              <a:buNone/>
            </a:pPr>
            <a:r>
              <a:rPr lang="fr-FR" sz="2200" b="1" dirty="0" smtClean="0">
                <a:ea typeface="Times New Roman"/>
              </a:rPr>
              <a:t>    2. Approbation des comptes 2015-2016</a:t>
            </a:r>
            <a:endParaRPr lang="fr-BE" sz="2200" dirty="0" smtClean="0">
              <a:ea typeface="Times New Roman"/>
            </a:endParaRPr>
          </a:p>
          <a:p>
            <a:pPr marL="0" indent="0">
              <a:buNone/>
            </a:pPr>
            <a:endParaRPr lang="fr-BE" sz="1700" b="1" dirty="0" smtClean="0">
              <a:ea typeface="Times New Roman"/>
            </a:endParaRPr>
          </a:p>
          <a:p>
            <a:pPr marL="0" indent="0">
              <a:buNone/>
            </a:pPr>
            <a:endParaRPr lang="fr-BE" sz="1700" b="1" dirty="0" smtClean="0">
              <a:ea typeface="Times New Roman"/>
            </a:endParaRPr>
          </a:p>
          <a:p>
            <a:pPr marL="0" indent="0">
              <a:buNone/>
            </a:pPr>
            <a:endParaRPr lang="fr-BE" sz="1700" b="1" dirty="0">
              <a:ea typeface="Times New Roman"/>
            </a:endParaRPr>
          </a:p>
          <a:p>
            <a:pPr marL="0" indent="0">
              <a:buNone/>
            </a:pPr>
            <a:endParaRPr lang="fr-BE" sz="1700" b="1" dirty="0" smtClean="0">
              <a:ea typeface="Times New Roman"/>
            </a:endParaRPr>
          </a:p>
          <a:p>
            <a:pPr marL="0" indent="0">
              <a:buNone/>
            </a:pPr>
            <a:endParaRPr lang="fr-BE" sz="1700" b="1" dirty="0" smtClean="0">
              <a:ea typeface="Times New Roman"/>
            </a:endParaRPr>
          </a:p>
          <a:p>
            <a:r>
              <a:rPr lang="fr-BE" sz="2200" b="1" dirty="0">
                <a:ea typeface="Times New Roman"/>
              </a:rPr>
              <a:t>3</a:t>
            </a:r>
            <a:r>
              <a:rPr lang="fr-BE" sz="2200" b="1" dirty="0" smtClean="0">
                <a:ea typeface="Times New Roman"/>
              </a:rPr>
              <a:t>. </a:t>
            </a:r>
            <a:r>
              <a:rPr lang="fr-BE" sz="2200" b="1" dirty="0" err="1" smtClean="0">
                <a:ea typeface="Times New Roman"/>
              </a:rPr>
              <a:t>Stemming</a:t>
            </a:r>
            <a:r>
              <a:rPr lang="fr-BE" sz="2200" b="1" dirty="0" smtClean="0">
                <a:ea typeface="Times New Roman"/>
              </a:rPr>
              <a:t> van de </a:t>
            </a:r>
            <a:r>
              <a:rPr lang="fr-BE" sz="2200" b="1" dirty="0" err="1" smtClean="0">
                <a:ea typeface="Times New Roman"/>
              </a:rPr>
              <a:t>begroting</a:t>
            </a:r>
            <a:r>
              <a:rPr lang="fr-BE" sz="2200" b="1" dirty="0" smtClean="0">
                <a:ea typeface="Times New Roman"/>
              </a:rPr>
              <a:t> 2016-2017</a:t>
            </a:r>
          </a:p>
          <a:p>
            <a:pPr marL="0" indent="0">
              <a:buNone/>
            </a:pPr>
            <a:r>
              <a:rPr lang="fr-BE" sz="2200" b="1" dirty="0" smtClean="0">
                <a:ea typeface="Times New Roman"/>
              </a:rPr>
              <a:t>    3. Vote du budget 2016-2017</a:t>
            </a:r>
            <a:endParaRPr lang="fr-BE" sz="2200" b="1" dirty="0">
              <a:ea typeface="Times New Roman"/>
            </a:endParaRPr>
          </a:p>
          <a:p>
            <a:pPr marL="0" indent="0">
              <a:buNone/>
            </a:pPr>
            <a:endParaRPr lang="fr-BE" sz="1700" b="1" dirty="0">
              <a:ea typeface="Times New Roman"/>
            </a:endParaRPr>
          </a:p>
          <a:p>
            <a:pPr marL="0" indent="0">
              <a:buClr>
                <a:schemeClr val="accent2"/>
              </a:buClr>
              <a:buNone/>
            </a:pPr>
            <a:endParaRPr lang="fr-BE" sz="2000" b="1" dirty="0"/>
          </a:p>
        </p:txBody>
      </p:sp>
    </p:spTree>
    <p:extLst>
      <p:ext uri="{BB962C8B-B14F-4D97-AF65-F5344CB8AC3E}">
        <p14:creationId xmlns:p14="http://schemas.microsoft.com/office/powerpoint/2010/main" val="786130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nl-BE" b="1" dirty="0" smtClean="0">
                <a:solidFill>
                  <a:schemeClr val="accent1">
                    <a:lumMod val="75000"/>
                  </a:schemeClr>
                </a:solidFill>
              </a:rPr>
              <a:t>Algemene vergadering KBDB </a:t>
            </a:r>
            <a:br>
              <a:rPr lang="nl-BE" b="1" dirty="0" smtClean="0">
                <a:solidFill>
                  <a:schemeClr val="accent1">
                    <a:lumMod val="75000"/>
                  </a:schemeClr>
                </a:solidFill>
              </a:rPr>
            </a:br>
            <a:r>
              <a:rPr lang="nl-BE" b="1" dirty="0" smtClean="0">
                <a:solidFill>
                  <a:schemeClr val="accent1">
                    <a:lumMod val="75000"/>
                  </a:schemeClr>
                </a:solidFill>
              </a:rPr>
              <a:t>Assemblée Générale RFCB</a:t>
            </a:r>
            <a:endParaRPr lang="nl-BE" b="1" dirty="0">
              <a:solidFill>
                <a:schemeClr val="accent1">
                  <a:lumMod val="75000"/>
                </a:schemeClr>
              </a:solidFill>
            </a:endParaRPr>
          </a:p>
        </p:txBody>
      </p:sp>
      <p:sp>
        <p:nvSpPr>
          <p:cNvPr id="3" name="Content Placeholder 2"/>
          <p:cNvSpPr>
            <a:spLocks noGrp="1"/>
          </p:cNvSpPr>
          <p:nvPr>
            <p:ph idx="1"/>
          </p:nvPr>
        </p:nvSpPr>
        <p:spPr/>
        <p:txBody>
          <a:bodyPr>
            <a:normAutofit/>
          </a:bodyPr>
          <a:lstStyle/>
          <a:p>
            <a:pPr>
              <a:buClr>
                <a:schemeClr val="accent2"/>
              </a:buClr>
            </a:pPr>
            <a:r>
              <a:rPr lang="fr-BE" sz="2200" b="1" dirty="0"/>
              <a:t>4</a:t>
            </a:r>
            <a:r>
              <a:rPr lang="fr-BE" sz="2200" b="1" dirty="0" smtClean="0"/>
              <a:t>. </a:t>
            </a:r>
            <a:r>
              <a:rPr lang="fr-FR" sz="2000" b="1" dirty="0" err="1" smtClean="0"/>
              <a:t>Vaststelling</a:t>
            </a:r>
            <a:r>
              <a:rPr lang="fr-FR" sz="2000" b="1" dirty="0" smtClean="0"/>
              <a:t> van de diverse  </a:t>
            </a:r>
            <a:r>
              <a:rPr lang="fr-FR" sz="2000" b="1" dirty="0" err="1" smtClean="0"/>
              <a:t>bijdragen</a:t>
            </a:r>
            <a:r>
              <a:rPr lang="fr-FR" sz="2000" b="1" dirty="0" smtClean="0"/>
              <a:t> 2018</a:t>
            </a:r>
          </a:p>
          <a:p>
            <a:pPr marL="0" indent="0">
              <a:buNone/>
            </a:pPr>
            <a:r>
              <a:rPr lang="fr-BE" sz="2000" b="1" dirty="0" smtClean="0"/>
              <a:t>     4. </a:t>
            </a:r>
            <a:r>
              <a:rPr lang="fr-FR" sz="2000" b="1" dirty="0"/>
              <a:t> </a:t>
            </a:r>
            <a:r>
              <a:rPr lang="fr-FR" sz="2000" b="1" dirty="0" smtClean="0"/>
              <a:t>Fixation </a:t>
            </a:r>
            <a:r>
              <a:rPr lang="fr-FR" sz="2000" b="1" dirty="0"/>
              <a:t>du montant de toutes les cotisations pour </a:t>
            </a:r>
            <a:r>
              <a:rPr lang="fr-FR" sz="2000" b="1" dirty="0" smtClean="0"/>
              <a:t>2018</a:t>
            </a:r>
          </a:p>
          <a:p>
            <a:pPr marL="0" indent="0">
              <a:buNone/>
            </a:pPr>
            <a:endParaRPr lang="fr-BE" sz="2000" b="1" dirty="0" smtClean="0"/>
          </a:p>
          <a:p>
            <a:pPr marL="0" indent="0">
              <a:buNone/>
            </a:pPr>
            <a:endParaRPr lang="fr-BE" sz="2000" b="1" dirty="0"/>
          </a:p>
        </p:txBody>
      </p:sp>
      <p:graphicFrame>
        <p:nvGraphicFramePr>
          <p:cNvPr id="5" name="Tableau 4"/>
          <p:cNvGraphicFramePr>
            <a:graphicFrameLocks noGrp="1"/>
          </p:cNvGraphicFramePr>
          <p:nvPr>
            <p:extLst>
              <p:ext uri="{D42A27DB-BD31-4B8C-83A1-F6EECF244321}">
                <p14:modId xmlns:p14="http://schemas.microsoft.com/office/powerpoint/2010/main" val="1639087359"/>
              </p:ext>
            </p:extLst>
          </p:nvPr>
        </p:nvGraphicFramePr>
        <p:xfrm>
          <a:off x="457200" y="2852935"/>
          <a:ext cx="7931224" cy="4005066"/>
        </p:xfrm>
        <a:graphic>
          <a:graphicData uri="http://schemas.openxmlformats.org/drawingml/2006/table">
            <a:tbl>
              <a:tblPr firstRow="1" bandRow="1">
                <a:tableStyleId>{5DA37D80-6434-44D0-A028-1B22A696006F}</a:tableStyleId>
              </a:tblPr>
              <a:tblGrid>
                <a:gridCol w="2114051">
                  <a:extLst>
                    <a:ext uri="{9D8B030D-6E8A-4147-A177-3AD203B41FA5}">
                      <a16:colId xmlns:a16="http://schemas.microsoft.com/office/drawing/2014/main" val="20000"/>
                    </a:ext>
                  </a:extLst>
                </a:gridCol>
                <a:gridCol w="1981480">
                  <a:extLst>
                    <a:ext uri="{9D8B030D-6E8A-4147-A177-3AD203B41FA5}">
                      <a16:colId xmlns:a16="http://schemas.microsoft.com/office/drawing/2014/main" val="20001"/>
                    </a:ext>
                  </a:extLst>
                </a:gridCol>
                <a:gridCol w="1878960">
                  <a:extLst>
                    <a:ext uri="{9D8B030D-6E8A-4147-A177-3AD203B41FA5}">
                      <a16:colId xmlns:a16="http://schemas.microsoft.com/office/drawing/2014/main" val="20002"/>
                    </a:ext>
                  </a:extLst>
                </a:gridCol>
                <a:gridCol w="1956733">
                  <a:extLst>
                    <a:ext uri="{9D8B030D-6E8A-4147-A177-3AD203B41FA5}">
                      <a16:colId xmlns:a16="http://schemas.microsoft.com/office/drawing/2014/main" val="20003"/>
                    </a:ext>
                  </a:extLst>
                </a:gridCol>
              </a:tblGrid>
              <a:tr h="8574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err="1" smtClean="0"/>
                        <a:t>Bijdrage</a:t>
                      </a:r>
                      <a:r>
                        <a:rPr lang="fr-FR" dirty="0" smtClean="0"/>
                        <a:t> 2018</a:t>
                      </a:r>
                      <a:endParaRPr lang="nl-BE" dirty="0" smtClean="0"/>
                    </a:p>
                    <a:p>
                      <a:pPr algn="ctr"/>
                      <a:r>
                        <a:rPr lang="fr-FR" sz="1600" dirty="0" smtClean="0"/>
                        <a:t>VOORSTEL NRBB</a:t>
                      </a:r>
                    </a:p>
                  </a:txBody>
                  <a:tcPr/>
                </a:tc>
                <a:tc>
                  <a:txBody>
                    <a:bodyPr/>
                    <a:lstStyle/>
                    <a:p>
                      <a:pPr algn="ctr"/>
                      <a:endParaRPr lang="nl-BE" dirty="0"/>
                    </a:p>
                  </a:txBody>
                  <a:tcPr/>
                </a:tc>
                <a:tc>
                  <a:txBody>
                    <a:bodyPr/>
                    <a:lstStyle/>
                    <a:p>
                      <a:pPr algn="l"/>
                      <a:r>
                        <a:rPr lang="fr-FR" sz="1700" dirty="0" smtClean="0"/>
                        <a:t>Cotisation</a:t>
                      </a:r>
                      <a:r>
                        <a:rPr lang="fr-FR" sz="1700" baseline="0" dirty="0" smtClean="0"/>
                        <a:t> </a:t>
                      </a:r>
                      <a:r>
                        <a:rPr lang="fr-FR" sz="1700" dirty="0" smtClean="0"/>
                        <a:t>2018</a:t>
                      </a:r>
                    </a:p>
                    <a:p>
                      <a:pPr algn="l"/>
                      <a:r>
                        <a:rPr lang="fr-FR" sz="1700" dirty="0" smtClean="0"/>
                        <a:t>PROP.</a:t>
                      </a:r>
                      <a:r>
                        <a:rPr lang="fr-FR" sz="1700" baseline="0" dirty="0" smtClean="0"/>
                        <a:t> CAGN</a:t>
                      </a:r>
                      <a:endParaRPr lang="fr-FR" sz="1700" dirty="0" smtClean="0"/>
                    </a:p>
                  </a:txBody>
                  <a:tcPr/>
                </a:tc>
                <a:tc>
                  <a:txBody>
                    <a:bodyPr/>
                    <a:lstStyle/>
                    <a:p>
                      <a:pPr algn="ctr"/>
                      <a:endParaRPr lang="nl-BE" dirty="0"/>
                    </a:p>
                  </a:txBody>
                  <a:tcPr/>
                </a:tc>
                <a:extLst>
                  <a:ext uri="{0D108BD9-81ED-4DB2-BD59-A6C34878D82A}">
                    <a16:rowId xmlns:a16="http://schemas.microsoft.com/office/drawing/2014/main" val="10000"/>
                  </a:ext>
                </a:extLst>
              </a:tr>
              <a:tr h="509468">
                <a:tc>
                  <a:txBody>
                    <a:bodyPr/>
                    <a:lstStyle/>
                    <a:p>
                      <a:r>
                        <a:rPr lang="fr-FR" dirty="0" smtClean="0"/>
                        <a:t>25,00</a:t>
                      </a:r>
                      <a:endParaRPr lang="nl-BE" dirty="0"/>
                    </a:p>
                  </a:txBody>
                  <a:tcPr/>
                </a:tc>
                <a:tc>
                  <a:txBody>
                    <a:bodyPr/>
                    <a:lstStyle/>
                    <a:p>
                      <a:r>
                        <a:rPr lang="fr-FR" sz="1200" dirty="0" err="1" smtClean="0"/>
                        <a:t>Liefhebber</a:t>
                      </a:r>
                      <a:endParaRPr lang="nl-BE" sz="1600" dirty="0"/>
                    </a:p>
                  </a:txBody>
                  <a:tcPr/>
                </a:tc>
                <a:tc>
                  <a:txBody>
                    <a:bodyPr/>
                    <a:lstStyle/>
                    <a:p>
                      <a:r>
                        <a:rPr lang="fr-FR" dirty="0" smtClean="0"/>
                        <a:t>25,00</a:t>
                      </a:r>
                      <a:endParaRPr lang="nl-BE" dirty="0"/>
                    </a:p>
                  </a:txBody>
                  <a:tcPr/>
                </a:tc>
                <a:tc>
                  <a:txBody>
                    <a:bodyPr/>
                    <a:lstStyle/>
                    <a:p>
                      <a:r>
                        <a:rPr lang="fr-FR" sz="1200" dirty="0" smtClean="0"/>
                        <a:t>Amateur</a:t>
                      </a:r>
                      <a:endParaRPr lang="nl-BE" dirty="0"/>
                    </a:p>
                  </a:txBody>
                  <a:tcPr/>
                </a:tc>
                <a:extLst>
                  <a:ext uri="{0D108BD9-81ED-4DB2-BD59-A6C34878D82A}">
                    <a16:rowId xmlns:a16="http://schemas.microsoft.com/office/drawing/2014/main" val="10001"/>
                  </a:ext>
                </a:extLst>
              </a:tr>
              <a:tr h="600240">
                <a:tc>
                  <a:txBody>
                    <a:bodyPr/>
                    <a:lstStyle/>
                    <a:p>
                      <a:r>
                        <a:rPr lang="fr-FR" dirty="0" smtClean="0"/>
                        <a:t>10,00</a:t>
                      </a:r>
                      <a:endParaRPr lang="nl-BE" dirty="0"/>
                    </a:p>
                  </a:txBody>
                  <a:tcPr/>
                </a:tc>
                <a:tc>
                  <a:txBody>
                    <a:bodyPr/>
                    <a:lstStyle/>
                    <a:p>
                      <a:r>
                        <a:rPr lang="fr-FR" sz="1200" dirty="0" err="1" smtClean="0"/>
                        <a:t>Voor</a:t>
                      </a:r>
                      <a:r>
                        <a:rPr lang="fr-FR" sz="1200" dirty="0" smtClean="0"/>
                        <a:t> </a:t>
                      </a:r>
                      <a:r>
                        <a:rPr lang="fr-FR" sz="1200" dirty="0" err="1" smtClean="0"/>
                        <a:t>elk</a:t>
                      </a:r>
                      <a:r>
                        <a:rPr lang="fr-FR" sz="1200" dirty="0" smtClean="0"/>
                        <a:t>  </a:t>
                      </a:r>
                      <a:r>
                        <a:rPr lang="fr-FR" sz="1200" dirty="0" err="1" smtClean="0"/>
                        <a:t>bijkomend</a:t>
                      </a:r>
                      <a:r>
                        <a:rPr lang="fr-FR" sz="1200" dirty="0" smtClean="0"/>
                        <a:t> </a:t>
                      </a:r>
                      <a:r>
                        <a:rPr lang="fr-FR" sz="1200" dirty="0" err="1" smtClean="0"/>
                        <a:t>lid</a:t>
                      </a:r>
                      <a:endParaRPr lang="fr-FR" sz="1200" dirty="0" smtClean="0"/>
                    </a:p>
                  </a:txBody>
                  <a:tcPr/>
                </a:tc>
                <a:tc>
                  <a:txBody>
                    <a:bodyPr/>
                    <a:lstStyle/>
                    <a:p>
                      <a:r>
                        <a:rPr lang="fr-FR" dirty="0" smtClean="0"/>
                        <a:t>10,00</a:t>
                      </a:r>
                      <a:endParaRPr lang="nl-BE" dirty="0"/>
                    </a:p>
                  </a:txBody>
                  <a:tcPr/>
                </a:tc>
                <a:tc>
                  <a:txBody>
                    <a:bodyPr/>
                    <a:lstStyle/>
                    <a:p>
                      <a:r>
                        <a:rPr lang="fr-FR" sz="1200" dirty="0" smtClean="0"/>
                        <a:t>Pour</a:t>
                      </a:r>
                      <a:r>
                        <a:rPr lang="fr-FR" sz="1200" baseline="0" dirty="0" smtClean="0"/>
                        <a:t> chaque membre supplémentaire</a:t>
                      </a:r>
                      <a:endParaRPr lang="nl-BE" sz="1200" dirty="0"/>
                    </a:p>
                  </a:txBody>
                  <a:tcPr/>
                </a:tc>
                <a:extLst>
                  <a:ext uri="{0D108BD9-81ED-4DB2-BD59-A6C34878D82A}">
                    <a16:rowId xmlns:a16="http://schemas.microsoft.com/office/drawing/2014/main" val="10002"/>
                  </a:ext>
                </a:extLst>
              </a:tr>
              <a:tr h="509468">
                <a:tc>
                  <a:txBody>
                    <a:bodyPr/>
                    <a:lstStyle/>
                    <a:p>
                      <a:r>
                        <a:rPr lang="fr-FR" dirty="0" smtClean="0"/>
                        <a:t>25,00</a:t>
                      </a:r>
                      <a:endParaRPr lang="nl-BE" dirty="0"/>
                    </a:p>
                  </a:txBody>
                  <a:tcPr/>
                </a:tc>
                <a:tc>
                  <a:txBody>
                    <a:bodyPr/>
                    <a:lstStyle/>
                    <a:p>
                      <a:r>
                        <a:rPr lang="fr-FR" sz="1100" dirty="0" smtClean="0"/>
                        <a:t>Art. 9 v/de </a:t>
                      </a:r>
                      <a:r>
                        <a:rPr lang="fr-FR" sz="1100" dirty="0" err="1" smtClean="0"/>
                        <a:t>Statuten</a:t>
                      </a:r>
                      <a:r>
                        <a:rPr lang="fr-FR" sz="1100" dirty="0" smtClean="0"/>
                        <a:t> </a:t>
                      </a:r>
                      <a:endParaRPr lang="nl-BE" sz="1100" dirty="0"/>
                    </a:p>
                  </a:txBody>
                  <a:tcPr/>
                </a:tc>
                <a:tc>
                  <a:txBody>
                    <a:bodyPr/>
                    <a:lstStyle/>
                    <a:p>
                      <a:r>
                        <a:rPr lang="fr-FR" dirty="0" smtClean="0"/>
                        <a:t>25,00</a:t>
                      </a:r>
                      <a:endParaRPr lang="nl-BE" dirty="0"/>
                    </a:p>
                  </a:txBody>
                  <a:tcPr/>
                </a:tc>
                <a:tc>
                  <a:txBody>
                    <a:bodyPr/>
                    <a:lstStyle/>
                    <a:p>
                      <a:r>
                        <a:rPr lang="fr-FR" sz="1200" dirty="0" smtClean="0"/>
                        <a:t>Art. 9 des Statuts</a:t>
                      </a:r>
                      <a:endParaRPr lang="nl-BE" sz="1200" dirty="0"/>
                    </a:p>
                  </a:txBody>
                  <a:tcPr/>
                </a:tc>
                <a:extLst>
                  <a:ext uri="{0D108BD9-81ED-4DB2-BD59-A6C34878D82A}">
                    <a16:rowId xmlns:a16="http://schemas.microsoft.com/office/drawing/2014/main" val="10003"/>
                  </a:ext>
                </a:extLst>
              </a:tr>
              <a:tr h="509468">
                <a:tc>
                  <a:txBody>
                    <a:bodyPr/>
                    <a:lstStyle/>
                    <a:p>
                      <a:r>
                        <a:rPr lang="fr-FR" dirty="0" smtClean="0"/>
                        <a:t>100,00</a:t>
                      </a:r>
                      <a:endParaRPr lang="nl-BE" dirty="0"/>
                    </a:p>
                  </a:txBody>
                  <a:tcPr/>
                </a:tc>
                <a:tc>
                  <a:txBody>
                    <a:bodyPr/>
                    <a:lstStyle/>
                    <a:p>
                      <a:r>
                        <a:rPr lang="fr-FR" sz="1100" dirty="0" err="1" smtClean="0"/>
                        <a:t>Vergezeller</a:t>
                      </a:r>
                      <a:endParaRPr lang="nl-BE" sz="1100" dirty="0"/>
                    </a:p>
                  </a:txBody>
                  <a:tcPr/>
                </a:tc>
                <a:tc>
                  <a:txBody>
                    <a:bodyPr/>
                    <a:lstStyle/>
                    <a:p>
                      <a:r>
                        <a:rPr lang="fr-FR" dirty="0" smtClean="0"/>
                        <a:t>100,00</a:t>
                      </a:r>
                      <a:endParaRPr lang="nl-BE" dirty="0"/>
                    </a:p>
                  </a:txBody>
                  <a:tcPr/>
                </a:tc>
                <a:tc>
                  <a:txBody>
                    <a:bodyPr/>
                    <a:lstStyle/>
                    <a:p>
                      <a:r>
                        <a:rPr lang="fr-FR" sz="1200" dirty="0" smtClean="0"/>
                        <a:t>Convoyeur</a:t>
                      </a:r>
                      <a:endParaRPr lang="nl-BE" sz="1200" dirty="0"/>
                    </a:p>
                  </a:txBody>
                  <a:tcPr/>
                </a:tc>
                <a:extLst>
                  <a:ext uri="{0D108BD9-81ED-4DB2-BD59-A6C34878D82A}">
                    <a16:rowId xmlns:a16="http://schemas.microsoft.com/office/drawing/2014/main" val="10004"/>
                  </a:ext>
                </a:extLst>
              </a:tr>
              <a:tr h="509468">
                <a:tc>
                  <a:txBody>
                    <a:bodyPr/>
                    <a:lstStyle/>
                    <a:p>
                      <a:r>
                        <a:rPr lang="fr-FR" dirty="0" smtClean="0"/>
                        <a:t>50,00</a:t>
                      </a:r>
                      <a:endParaRPr lang="nl-BE" dirty="0"/>
                    </a:p>
                  </a:txBody>
                  <a:tcPr/>
                </a:tc>
                <a:tc>
                  <a:txBody>
                    <a:bodyPr/>
                    <a:lstStyle/>
                    <a:p>
                      <a:r>
                        <a:rPr lang="fr-FR" sz="1100" dirty="0" err="1" smtClean="0"/>
                        <a:t>Hulpvergezeller</a:t>
                      </a:r>
                      <a:endParaRPr lang="nl-BE" sz="1100" dirty="0"/>
                    </a:p>
                  </a:txBody>
                  <a:tcPr/>
                </a:tc>
                <a:tc>
                  <a:txBody>
                    <a:bodyPr/>
                    <a:lstStyle/>
                    <a:p>
                      <a:r>
                        <a:rPr lang="fr-FR" dirty="0" smtClean="0"/>
                        <a:t>50,00</a:t>
                      </a:r>
                      <a:endParaRPr lang="nl-BE" dirty="0"/>
                    </a:p>
                  </a:txBody>
                  <a:tcPr/>
                </a:tc>
                <a:tc>
                  <a:txBody>
                    <a:bodyPr/>
                    <a:lstStyle/>
                    <a:p>
                      <a:r>
                        <a:rPr lang="fr-FR" sz="1200" dirty="0" smtClean="0"/>
                        <a:t>Aide-convoyeur</a:t>
                      </a:r>
                      <a:endParaRPr lang="nl-BE" sz="1200" dirty="0"/>
                    </a:p>
                  </a:txBody>
                  <a:tcPr/>
                </a:tc>
                <a:extLst>
                  <a:ext uri="{0D108BD9-81ED-4DB2-BD59-A6C34878D82A}">
                    <a16:rowId xmlns:a16="http://schemas.microsoft.com/office/drawing/2014/main" val="10005"/>
                  </a:ext>
                </a:extLst>
              </a:tr>
              <a:tr h="509468">
                <a:tc>
                  <a:txBody>
                    <a:bodyPr/>
                    <a:lstStyle/>
                    <a:p>
                      <a:r>
                        <a:rPr lang="fr-FR" dirty="0" smtClean="0"/>
                        <a:t>200,00</a:t>
                      </a:r>
                      <a:endParaRPr lang="nl-BE" dirty="0"/>
                    </a:p>
                  </a:txBody>
                  <a:tcPr/>
                </a:tc>
                <a:tc>
                  <a:txBody>
                    <a:bodyPr/>
                    <a:lstStyle/>
                    <a:p>
                      <a:r>
                        <a:rPr lang="fr-FR" sz="1100" dirty="0" err="1" smtClean="0"/>
                        <a:t>Vervoerfirma</a:t>
                      </a:r>
                      <a:endParaRPr lang="nl-BE" sz="1100" dirty="0"/>
                    </a:p>
                  </a:txBody>
                  <a:tcPr/>
                </a:tc>
                <a:tc>
                  <a:txBody>
                    <a:bodyPr/>
                    <a:lstStyle/>
                    <a:p>
                      <a:r>
                        <a:rPr lang="fr-FR" dirty="0" smtClean="0"/>
                        <a:t>200,00</a:t>
                      </a:r>
                      <a:endParaRPr lang="nl-BE" dirty="0"/>
                    </a:p>
                  </a:txBody>
                  <a:tcPr/>
                </a:tc>
                <a:tc>
                  <a:txBody>
                    <a:bodyPr/>
                    <a:lstStyle/>
                    <a:p>
                      <a:r>
                        <a:rPr lang="fr-FR" sz="1200" dirty="0" smtClean="0"/>
                        <a:t>Firme de transport</a:t>
                      </a:r>
                      <a:endParaRPr lang="nl-BE" sz="12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516273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85198962"/>
              </p:ext>
            </p:extLst>
          </p:nvPr>
        </p:nvGraphicFramePr>
        <p:xfrm>
          <a:off x="107504" y="1"/>
          <a:ext cx="8928992" cy="6711840"/>
        </p:xfrm>
        <a:graphic>
          <a:graphicData uri="http://schemas.openxmlformats.org/drawingml/2006/table">
            <a:tbl>
              <a:tblPr firstRow="1" bandRow="1">
                <a:tableStyleId>{5DA37D80-6434-44D0-A028-1B22A696006F}</a:tableStyleId>
              </a:tblPr>
              <a:tblGrid>
                <a:gridCol w="1524219">
                  <a:extLst>
                    <a:ext uri="{9D8B030D-6E8A-4147-A177-3AD203B41FA5}">
                      <a16:colId xmlns:a16="http://schemas.microsoft.com/office/drawing/2014/main" val="20000"/>
                    </a:ext>
                  </a:extLst>
                </a:gridCol>
                <a:gridCol w="3109243">
                  <a:extLst>
                    <a:ext uri="{9D8B030D-6E8A-4147-A177-3AD203B41FA5}">
                      <a16:colId xmlns:a16="http://schemas.microsoft.com/office/drawing/2014/main" val="20001"/>
                    </a:ext>
                  </a:extLst>
                </a:gridCol>
                <a:gridCol w="1993176">
                  <a:extLst>
                    <a:ext uri="{9D8B030D-6E8A-4147-A177-3AD203B41FA5}">
                      <a16:colId xmlns:a16="http://schemas.microsoft.com/office/drawing/2014/main" val="20002"/>
                    </a:ext>
                  </a:extLst>
                </a:gridCol>
                <a:gridCol w="2302354">
                  <a:extLst>
                    <a:ext uri="{9D8B030D-6E8A-4147-A177-3AD203B41FA5}">
                      <a16:colId xmlns:a16="http://schemas.microsoft.com/office/drawing/2014/main" val="20003"/>
                    </a:ext>
                  </a:extLst>
                </a:gridCol>
              </a:tblGrid>
              <a:tr h="931172">
                <a:tc>
                  <a:txBody>
                    <a:bodyPr/>
                    <a:lstStyle/>
                    <a:p>
                      <a:pPr algn="ctr"/>
                      <a:r>
                        <a:rPr lang="fr-FR" dirty="0" err="1" smtClean="0"/>
                        <a:t>Bijdrage</a:t>
                      </a:r>
                      <a:endParaRPr lang="fr-FR" dirty="0" smtClean="0"/>
                    </a:p>
                    <a:p>
                      <a:pPr algn="ctr"/>
                      <a:r>
                        <a:rPr lang="fr-FR" dirty="0" smtClean="0"/>
                        <a:t>2016</a:t>
                      </a:r>
                      <a:endParaRPr lang="nl-BE" dirty="0"/>
                    </a:p>
                  </a:txBody>
                  <a:tcPr/>
                </a:tc>
                <a:tc>
                  <a:txBody>
                    <a:bodyPr/>
                    <a:lstStyle/>
                    <a:p>
                      <a:pPr algn="ctr"/>
                      <a:endParaRPr lang="nl-BE" dirty="0"/>
                    </a:p>
                  </a:txBody>
                  <a:tcPr/>
                </a:tc>
                <a:tc>
                  <a:txBody>
                    <a:bodyPr/>
                    <a:lstStyle/>
                    <a:p>
                      <a:pPr algn="ctr"/>
                      <a:r>
                        <a:rPr lang="fr-FR" dirty="0" smtClean="0"/>
                        <a:t>Cotisation</a:t>
                      </a:r>
                    </a:p>
                    <a:p>
                      <a:pPr algn="ctr"/>
                      <a:r>
                        <a:rPr lang="fr-FR" dirty="0" smtClean="0"/>
                        <a:t>2016</a:t>
                      </a:r>
                      <a:endParaRPr lang="nl-BE" dirty="0"/>
                    </a:p>
                  </a:txBody>
                  <a:tcPr/>
                </a:tc>
                <a:tc>
                  <a:txBody>
                    <a:bodyPr/>
                    <a:lstStyle/>
                    <a:p>
                      <a:pPr algn="ctr"/>
                      <a:endParaRPr lang="nl-BE" dirty="0"/>
                    </a:p>
                  </a:txBody>
                  <a:tcPr/>
                </a:tc>
                <a:extLst>
                  <a:ext uri="{0D108BD9-81ED-4DB2-BD59-A6C34878D82A}">
                    <a16:rowId xmlns:a16="http://schemas.microsoft.com/office/drawing/2014/main" val="10000"/>
                  </a:ext>
                </a:extLst>
              </a:tr>
              <a:tr h="516912">
                <a:tc>
                  <a:txBody>
                    <a:bodyPr/>
                    <a:lstStyle/>
                    <a:p>
                      <a:r>
                        <a:rPr lang="fr-FR" dirty="0" smtClean="0"/>
                        <a:t>250,00</a:t>
                      </a:r>
                      <a:endParaRPr lang="nl-BE" dirty="0"/>
                    </a:p>
                  </a:txBody>
                  <a:tcPr/>
                </a:tc>
                <a:tc>
                  <a:txBody>
                    <a:bodyPr/>
                    <a:lstStyle/>
                    <a:p>
                      <a:r>
                        <a:rPr lang="fr-FR" sz="1400" dirty="0" err="1" smtClean="0"/>
                        <a:t>Vergezellersagentschap</a:t>
                      </a:r>
                      <a:endParaRPr lang="nl-BE" sz="1800" dirty="0"/>
                    </a:p>
                  </a:txBody>
                  <a:tcPr/>
                </a:tc>
                <a:tc>
                  <a:txBody>
                    <a:bodyPr/>
                    <a:lstStyle/>
                    <a:p>
                      <a:r>
                        <a:rPr lang="fr-FR" dirty="0" smtClean="0"/>
                        <a:t>250,00</a:t>
                      </a:r>
                      <a:endParaRPr lang="nl-BE" dirty="0"/>
                    </a:p>
                  </a:txBody>
                  <a:tcPr/>
                </a:tc>
                <a:tc>
                  <a:txBody>
                    <a:bodyPr/>
                    <a:lstStyle/>
                    <a:p>
                      <a:r>
                        <a:rPr lang="fr-FR" sz="1200" dirty="0" smtClean="0"/>
                        <a:t>Agence de convoyage</a:t>
                      </a:r>
                      <a:endParaRPr lang="nl-BE" sz="1200" dirty="0"/>
                    </a:p>
                  </a:txBody>
                  <a:tcPr/>
                </a:tc>
                <a:extLst>
                  <a:ext uri="{0D108BD9-81ED-4DB2-BD59-A6C34878D82A}">
                    <a16:rowId xmlns:a16="http://schemas.microsoft.com/office/drawing/2014/main" val="10001"/>
                  </a:ext>
                </a:extLst>
              </a:tr>
              <a:tr h="516912">
                <a:tc>
                  <a:txBody>
                    <a:bodyPr/>
                    <a:lstStyle/>
                    <a:p>
                      <a:r>
                        <a:rPr lang="fr-FR" dirty="0" smtClean="0"/>
                        <a:t>50,00</a:t>
                      </a:r>
                      <a:endParaRPr lang="nl-BE" dirty="0"/>
                    </a:p>
                  </a:txBody>
                  <a:tcPr/>
                </a:tc>
                <a:tc>
                  <a:txBody>
                    <a:bodyPr/>
                    <a:lstStyle/>
                    <a:p>
                      <a:r>
                        <a:rPr lang="fr-FR" sz="1400" dirty="0" err="1" smtClean="0"/>
                        <a:t>Vrachtvervoerder</a:t>
                      </a:r>
                      <a:endParaRPr lang="fr-FR" sz="1400" dirty="0" smtClean="0"/>
                    </a:p>
                  </a:txBody>
                  <a:tcPr/>
                </a:tc>
                <a:tc>
                  <a:txBody>
                    <a:bodyPr/>
                    <a:lstStyle/>
                    <a:p>
                      <a:r>
                        <a:rPr lang="fr-FR" dirty="0" smtClean="0"/>
                        <a:t>50,00</a:t>
                      </a:r>
                      <a:endParaRPr lang="nl-BE" dirty="0"/>
                    </a:p>
                  </a:txBody>
                  <a:tcPr/>
                </a:tc>
                <a:tc>
                  <a:txBody>
                    <a:bodyPr/>
                    <a:lstStyle/>
                    <a:p>
                      <a:r>
                        <a:rPr lang="fr-FR" sz="1200" dirty="0" smtClean="0"/>
                        <a:t>Camionneur</a:t>
                      </a:r>
                      <a:endParaRPr lang="nl-BE" sz="1200" dirty="0"/>
                    </a:p>
                  </a:txBody>
                  <a:tcPr/>
                </a:tc>
                <a:extLst>
                  <a:ext uri="{0D108BD9-81ED-4DB2-BD59-A6C34878D82A}">
                    <a16:rowId xmlns:a16="http://schemas.microsoft.com/office/drawing/2014/main" val="10002"/>
                  </a:ext>
                </a:extLst>
              </a:tr>
              <a:tr h="516912">
                <a:tc>
                  <a:txBody>
                    <a:bodyPr/>
                    <a:lstStyle/>
                    <a:p>
                      <a:r>
                        <a:rPr lang="fr-FR" strike="sngStrike" dirty="0" smtClean="0">
                          <a:solidFill>
                            <a:srgbClr val="FF0000"/>
                          </a:solidFill>
                        </a:rPr>
                        <a:t>50,00</a:t>
                      </a:r>
                      <a:endParaRPr lang="nl-BE" strike="sngStrike" dirty="0">
                        <a:solidFill>
                          <a:srgbClr val="FF0000"/>
                        </a:solidFill>
                      </a:endParaRPr>
                    </a:p>
                  </a:txBody>
                  <a:tcPr/>
                </a:tc>
                <a:tc>
                  <a:txBody>
                    <a:bodyPr/>
                    <a:lstStyle/>
                    <a:p>
                      <a:r>
                        <a:rPr lang="fr-FR" sz="1200" strike="sngStrike" dirty="0" err="1" smtClean="0">
                          <a:solidFill>
                            <a:srgbClr val="FF0000"/>
                          </a:solidFill>
                        </a:rPr>
                        <a:t>Rangschikker</a:t>
                      </a:r>
                      <a:r>
                        <a:rPr lang="fr-FR" sz="1200" strike="sngStrike" dirty="0" smtClean="0">
                          <a:solidFill>
                            <a:srgbClr val="FF0000"/>
                          </a:solidFill>
                        </a:rPr>
                        <a:t> – in </a:t>
                      </a:r>
                      <a:r>
                        <a:rPr lang="fr-FR" sz="1200" strike="sngStrike" dirty="0" err="1" smtClean="0">
                          <a:solidFill>
                            <a:srgbClr val="FF0000"/>
                          </a:solidFill>
                        </a:rPr>
                        <a:t>eigen</a:t>
                      </a:r>
                      <a:endParaRPr lang="fr-FR" sz="1200" strike="sngStrike" dirty="0" smtClean="0">
                        <a:solidFill>
                          <a:srgbClr val="FF0000"/>
                        </a:solidFill>
                      </a:endParaRPr>
                    </a:p>
                    <a:p>
                      <a:r>
                        <a:rPr lang="fr-FR" sz="1200" strike="sngStrike" dirty="0" err="1" smtClean="0">
                          <a:solidFill>
                            <a:srgbClr val="FF0000"/>
                          </a:solidFill>
                        </a:rPr>
                        <a:t>vereniging</a:t>
                      </a:r>
                      <a:endParaRPr lang="nl-BE" sz="1200" strike="sngStrike" dirty="0">
                        <a:solidFill>
                          <a:srgbClr val="FF0000"/>
                        </a:solidFill>
                      </a:endParaRPr>
                    </a:p>
                  </a:txBody>
                  <a:tcPr/>
                </a:tc>
                <a:tc>
                  <a:txBody>
                    <a:bodyPr/>
                    <a:lstStyle/>
                    <a:p>
                      <a:r>
                        <a:rPr lang="fr-FR" strike="sngStrike" dirty="0" smtClean="0">
                          <a:solidFill>
                            <a:srgbClr val="FF0000"/>
                          </a:solidFill>
                        </a:rPr>
                        <a:t>50,00</a:t>
                      </a:r>
                      <a:endParaRPr lang="nl-BE" strike="sngStrike" dirty="0">
                        <a:solidFill>
                          <a:srgbClr val="FF0000"/>
                        </a:solidFill>
                      </a:endParaRPr>
                    </a:p>
                  </a:txBody>
                  <a:tcPr/>
                </a:tc>
                <a:tc>
                  <a:txBody>
                    <a:bodyPr/>
                    <a:lstStyle/>
                    <a:p>
                      <a:r>
                        <a:rPr lang="fr-FR" sz="1200" strike="sngStrike" dirty="0" smtClean="0">
                          <a:solidFill>
                            <a:srgbClr val="FF0000"/>
                          </a:solidFill>
                        </a:rPr>
                        <a:t>Classificateur – de sa</a:t>
                      </a:r>
                      <a:r>
                        <a:rPr lang="fr-FR" sz="1200" strike="sngStrike" baseline="0" dirty="0" smtClean="0">
                          <a:solidFill>
                            <a:srgbClr val="FF0000"/>
                          </a:solidFill>
                        </a:rPr>
                        <a:t> propre société</a:t>
                      </a:r>
                      <a:endParaRPr lang="nl-BE" sz="1200" strike="sngStrike" dirty="0">
                        <a:solidFill>
                          <a:srgbClr val="FF0000"/>
                        </a:solidFill>
                      </a:endParaRPr>
                    </a:p>
                  </a:txBody>
                  <a:tcPr/>
                </a:tc>
                <a:extLst>
                  <a:ext uri="{0D108BD9-81ED-4DB2-BD59-A6C34878D82A}">
                    <a16:rowId xmlns:a16="http://schemas.microsoft.com/office/drawing/2014/main" val="10003"/>
                  </a:ext>
                </a:extLst>
              </a:tr>
              <a:tr h="516912">
                <a:tc>
                  <a:txBody>
                    <a:bodyPr/>
                    <a:lstStyle/>
                    <a:p>
                      <a:r>
                        <a:rPr lang="fr-FR" strike="sngStrike" dirty="0" smtClean="0">
                          <a:solidFill>
                            <a:srgbClr val="FF0000"/>
                          </a:solidFill>
                        </a:rPr>
                        <a:t>100,00</a:t>
                      </a:r>
                      <a:endParaRPr lang="nl-BE" strike="sngStrike" dirty="0">
                        <a:solidFill>
                          <a:srgbClr val="FF0000"/>
                        </a:solidFill>
                      </a:endParaRPr>
                    </a:p>
                  </a:txBody>
                  <a:tcPr/>
                </a:tc>
                <a:tc>
                  <a:txBody>
                    <a:bodyPr/>
                    <a:lstStyle/>
                    <a:p>
                      <a:r>
                        <a:rPr lang="fr-FR" sz="1200" strike="sngStrike" dirty="0" err="1" smtClean="0">
                          <a:solidFill>
                            <a:srgbClr val="FF0000"/>
                          </a:solidFill>
                        </a:rPr>
                        <a:t>Rangschikker</a:t>
                      </a:r>
                      <a:r>
                        <a:rPr lang="fr-FR" sz="1200" strike="sngStrike" dirty="0" smtClean="0">
                          <a:solidFill>
                            <a:srgbClr val="FF0000"/>
                          </a:solidFill>
                        </a:rPr>
                        <a:t> – van </a:t>
                      </a:r>
                      <a:r>
                        <a:rPr lang="fr-FR" sz="1200" strike="sngStrike" dirty="0" err="1" smtClean="0">
                          <a:solidFill>
                            <a:srgbClr val="FF0000"/>
                          </a:solidFill>
                        </a:rPr>
                        <a:t>meer</a:t>
                      </a:r>
                      <a:r>
                        <a:rPr lang="fr-FR" sz="1200" strike="sngStrike" dirty="0" smtClean="0">
                          <a:solidFill>
                            <a:srgbClr val="FF0000"/>
                          </a:solidFill>
                        </a:rPr>
                        <a:t> dan 1 </a:t>
                      </a:r>
                      <a:r>
                        <a:rPr lang="fr-FR" sz="1200" strike="sngStrike" dirty="0" err="1" smtClean="0">
                          <a:solidFill>
                            <a:srgbClr val="FF0000"/>
                          </a:solidFill>
                        </a:rPr>
                        <a:t>vereniging</a:t>
                      </a:r>
                      <a:endParaRPr lang="nl-BE" sz="1200" strike="sngStrike" dirty="0">
                        <a:solidFill>
                          <a:srgbClr val="FF0000"/>
                        </a:solidFill>
                      </a:endParaRPr>
                    </a:p>
                  </a:txBody>
                  <a:tcPr/>
                </a:tc>
                <a:tc>
                  <a:txBody>
                    <a:bodyPr/>
                    <a:lstStyle/>
                    <a:p>
                      <a:r>
                        <a:rPr lang="fr-FR" strike="sngStrike" dirty="0" smtClean="0">
                          <a:solidFill>
                            <a:srgbClr val="FF0000"/>
                          </a:solidFill>
                        </a:rPr>
                        <a:t>100,00</a:t>
                      </a:r>
                      <a:endParaRPr lang="nl-BE" strike="sngStrike" dirty="0">
                        <a:solidFill>
                          <a:srgbClr val="FF0000"/>
                        </a:solidFill>
                      </a:endParaRPr>
                    </a:p>
                  </a:txBody>
                  <a:tcPr/>
                </a:tc>
                <a:tc>
                  <a:txBody>
                    <a:bodyPr/>
                    <a:lstStyle/>
                    <a:p>
                      <a:r>
                        <a:rPr lang="fr-FR" sz="1200" strike="sngStrike" dirty="0" smtClean="0">
                          <a:solidFill>
                            <a:srgbClr val="FF0000"/>
                          </a:solidFill>
                        </a:rPr>
                        <a:t>Classificateur – de plus de 1 société</a:t>
                      </a:r>
                      <a:endParaRPr lang="nl-BE" sz="1200" strike="sngStrike" dirty="0">
                        <a:solidFill>
                          <a:srgbClr val="FF0000"/>
                        </a:solidFill>
                      </a:endParaRPr>
                    </a:p>
                  </a:txBody>
                  <a:tcPr/>
                </a:tc>
                <a:extLst>
                  <a:ext uri="{0D108BD9-81ED-4DB2-BD59-A6C34878D82A}">
                    <a16:rowId xmlns:a16="http://schemas.microsoft.com/office/drawing/2014/main" val="10004"/>
                  </a:ext>
                </a:extLst>
              </a:tr>
              <a:tr h="516912">
                <a:tc>
                  <a:txBody>
                    <a:bodyPr/>
                    <a:lstStyle/>
                    <a:p>
                      <a:r>
                        <a:rPr lang="fr-FR" dirty="0" smtClean="0"/>
                        <a:t>25,00</a:t>
                      </a:r>
                      <a:endParaRPr lang="nl-BE" dirty="0"/>
                    </a:p>
                  </a:txBody>
                  <a:tcPr/>
                </a:tc>
                <a:tc>
                  <a:txBody>
                    <a:bodyPr/>
                    <a:lstStyle/>
                    <a:p>
                      <a:r>
                        <a:rPr lang="fr-FR" sz="1200" dirty="0" err="1" smtClean="0"/>
                        <a:t>Regelaar</a:t>
                      </a:r>
                      <a:r>
                        <a:rPr lang="fr-FR" sz="1200" dirty="0" smtClean="0"/>
                        <a:t> niet-</a:t>
                      </a:r>
                      <a:r>
                        <a:rPr lang="fr-FR" sz="1200" dirty="0" err="1" smtClean="0"/>
                        <a:t>liefhebber</a:t>
                      </a:r>
                      <a:endParaRPr lang="nl-BE" sz="1200" dirty="0"/>
                    </a:p>
                  </a:txBody>
                  <a:tcPr/>
                </a:tc>
                <a:tc>
                  <a:txBody>
                    <a:bodyPr/>
                    <a:lstStyle/>
                    <a:p>
                      <a:r>
                        <a:rPr lang="fr-FR" dirty="0" smtClean="0"/>
                        <a:t>25,00</a:t>
                      </a:r>
                      <a:endParaRPr lang="nl-BE" dirty="0"/>
                    </a:p>
                  </a:txBody>
                  <a:tcPr/>
                </a:tc>
                <a:tc>
                  <a:txBody>
                    <a:bodyPr/>
                    <a:lstStyle/>
                    <a:p>
                      <a:r>
                        <a:rPr lang="fr-FR" sz="1200" dirty="0" smtClean="0"/>
                        <a:t>Régleur non-colombophile</a:t>
                      </a:r>
                      <a:endParaRPr lang="nl-BE" sz="1200" dirty="0"/>
                    </a:p>
                  </a:txBody>
                  <a:tcPr/>
                </a:tc>
                <a:extLst>
                  <a:ext uri="{0D108BD9-81ED-4DB2-BD59-A6C34878D82A}">
                    <a16:rowId xmlns:a16="http://schemas.microsoft.com/office/drawing/2014/main" val="10005"/>
                  </a:ext>
                </a:extLst>
              </a:tr>
              <a:tr h="516912">
                <a:tc>
                  <a:txBody>
                    <a:bodyPr/>
                    <a:lstStyle/>
                    <a:p>
                      <a:r>
                        <a:rPr lang="fr-FR" dirty="0" smtClean="0"/>
                        <a:t>25,00</a:t>
                      </a:r>
                      <a:endParaRPr lang="nl-BE" dirty="0"/>
                    </a:p>
                  </a:txBody>
                  <a:tcPr/>
                </a:tc>
                <a:tc>
                  <a:txBody>
                    <a:bodyPr/>
                    <a:lstStyle/>
                    <a:p>
                      <a:r>
                        <a:rPr lang="fr-FR" sz="1200" dirty="0" err="1" smtClean="0"/>
                        <a:t>Secretaris</a:t>
                      </a:r>
                      <a:r>
                        <a:rPr lang="fr-FR" sz="1200" dirty="0" smtClean="0"/>
                        <a:t> niet-</a:t>
                      </a:r>
                      <a:r>
                        <a:rPr lang="fr-FR" sz="1200" dirty="0" err="1" smtClean="0"/>
                        <a:t>liefhebber</a:t>
                      </a:r>
                      <a:endParaRPr lang="nl-BE" sz="1200" dirty="0"/>
                    </a:p>
                  </a:txBody>
                  <a:tcPr/>
                </a:tc>
                <a:tc>
                  <a:txBody>
                    <a:bodyPr/>
                    <a:lstStyle/>
                    <a:p>
                      <a:r>
                        <a:rPr lang="fr-FR" dirty="0" smtClean="0"/>
                        <a:t>25,00</a:t>
                      </a:r>
                      <a:endParaRPr lang="nl-BE" dirty="0"/>
                    </a:p>
                  </a:txBody>
                  <a:tcPr/>
                </a:tc>
                <a:tc>
                  <a:txBody>
                    <a:bodyPr/>
                    <a:lstStyle/>
                    <a:p>
                      <a:r>
                        <a:rPr lang="fr-FR" sz="1200" dirty="0" smtClean="0"/>
                        <a:t>Secrétaire non-colombophile</a:t>
                      </a:r>
                      <a:endParaRPr lang="nl-BE" sz="1200" dirty="0"/>
                    </a:p>
                  </a:txBody>
                  <a:tcPr/>
                </a:tc>
                <a:extLst>
                  <a:ext uri="{0D108BD9-81ED-4DB2-BD59-A6C34878D82A}">
                    <a16:rowId xmlns:a16="http://schemas.microsoft.com/office/drawing/2014/main" val="10006"/>
                  </a:ext>
                </a:extLst>
              </a:tr>
              <a:tr h="516912">
                <a:tc>
                  <a:txBody>
                    <a:bodyPr/>
                    <a:lstStyle/>
                    <a:p>
                      <a:r>
                        <a:rPr lang="fr-FR" dirty="0" smtClean="0"/>
                        <a:t>70,00</a:t>
                      </a:r>
                      <a:endParaRPr lang="nl-BE" dirty="0"/>
                    </a:p>
                  </a:txBody>
                  <a:tcPr/>
                </a:tc>
                <a:tc>
                  <a:txBody>
                    <a:bodyPr/>
                    <a:lstStyle/>
                    <a:p>
                      <a:r>
                        <a:rPr lang="fr-FR" sz="1200" dirty="0" err="1" smtClean="0"/>
                        <a:t>Lokaalhouder</a:t>
                      </a:r>
                      <a:r>
                        <a:rPr lang="fr-FR" sz="1200" dirty="0" smtClean="0"/>
                        <a:t> </a:t>
                      </a:r>
                      <a:r>
                        <a:rPr lang="fr-FR" sz="1200" dirty="0" err="1" smtClean="0"/>
                        <a:t>duivenliefh</a:t>
                      </a:r>
                      <a:r>
                        <a:rPr lang="fr-FR" sz="1200" dirty="0" smtClean="0"/>
                        <a:t>.</a:t>
                      </a:r>
                      <a:endParaRPr lang="nl-BE" sz="1200" dirty="0"/>
                    </a:p>
                  </a:txBody>
                  <a:tcPr/>
                </a:tc>
                <a:tc>
                  <a:txBody>
                    <a:bodyPr/>
                    <a:lstStyle/>
                    <a:p>
                      <a:r>
                        <a:rPr lang="fr-FR" dirty="0" smtClean="0"/>
                        <a:t>70,00</a:t>
                      </a:r>
                      <a:endParaRPr lang="nl-BE" dirty="0"/>
                    </a:p>
                  </a:txBody>
                  <a:tcPr/>
                </a:tc>
                <a:tc>
                  <a:txBody>
                    <a:bodyPr/>
                    <a:lstStyle/>
                    <a:p>
                      <a:r>
                        <a:rPr lang="fr-FR" sz="1200" dirty="0" smtClean="0"/>
                        <a:t>Tenancier de local colombophile</a:t>
                      </a:r>
                      <a:endParaRPr lang="nl-BE" sz="1200" dirty="0"/>
                    </a:p>
                  </a:txBody>
                  <a:tcPr/>
                </a:tc>
                <a:extLst>
                  <a:ext uri="{0D108BD9-81ED-4DB2-BD59-A6C34878D82A}">
                    <a16:rowId xmlns:a16="http://schemas.microsoft.com/office/drawing/2014/main" val="10007"/>
                  </a:ext>
                </a:extLst>
              </a:tr>
              <a:tr h="611548">
                <a:tc>
                  <a:txBody>
                    <a:bodyPr/>
                    <a:lstStyle/>
                    <a:p>
                      <a:r>
                        <a:rPr lang="fr-FR" dirty="0" smtClean="0"/>
                        <a:t>70,00</a:t>
                      </a:r>
                      <a:endParaRPr lang="nl-BE" dirty="0"/>
                    </a:p>
                  </a:txBody>
                  <a:tcPr/>
                </a:tc>
                <a:tc>
                  <a:txBody>
                    <a:bodyPr/>
                    <a:lstStyle/>
                    <a:p>
                      <a:r>
                        <a:rPr lang="fr-FR" sz="1200" dirty="0" err="1" smtClean="0"/>
                        <a:t>Lokaalhouder</a:t>
                      </a:r>
                      <a:r>
                        <a:rPr lang="fr-FR" sz="1200" dirty="0" smtClean="0"/>
                        <a:t> niet-</a:t>
                      </a:r>
                      <a:r>
                        <a:rPr lang="fr-FR" sz="1200" dirty="0" err="1" smtClean="0"/>
                        <a:t>duivenliefh</a:t>
                      </a:r>
                      <a:r>
                        <a:rPr lang="fr-FR" sz="1200" dirty="0" smtClean="0"/>
                        <a:t>.</a:t>
                      </a:r>
                    </a:p>
                    <a:p>
                      <a:endParaRPr lang="nl-BE" sz="1200" dirty="0"/>
                    </a:p>
                  </a:txBody>
                  <a:tcPr/>
                </a:tc>
                <a:tc>
                  <a:txBody>
                    <a:bodyPr/>
                    <a:lstStyle/>
                    <a:p>
                      <a:r>
                        <a:rPr lang="fr-FR" dirty="0" smtClean="0"/>
                        <a:t>70,00</a:t>
                      </a:r>
                      <a:endParaRPr lang="nl-BE" dirty="0"/>
                    </a:p>
                  </a:txBody>
                  <a:tcPr/>
                </a:tc>
                <a:tc>
                  <a:txBody>
                    <a:bodyPr/>
                    <a:lstStyle/>
                    <a:p>
                      <a:r>
                        <a:rPr lang="fr-FR" sz="1200" dirty="0" smtClean="0"/>
                        <a:t>Tenancier</a:t>
                      </a:r>
                      <a:r>
                        <a:rPr lang="fr-FR" sz="1200" baseline="0" dirty="0" smtClean="0"/>
                        <a:t> de local non-colombophile </a:t>
                      </a:r>
                      <a:endParaRPr lang="nl-BE" sz="1200" dirty="0"/>
                    </a:p>
                  </a:txBody>
                  <a:tcPr/>
                </a:tc>
                <a:extLst>
                  <a:ext uri="{0D108BD9-81ED-4DB2-BD59-A6C34878D82A}">
                    <a16:rowId xmlns:a16="http://schemas.microsoft.com/office/drawing/2014/main" val="10008"/>
                  </a:ext>
                </a:extLst>
              </a:tr>
              <a:tr h="516912">
                <a:tc>
                  <a:txBody>
                    <a:bodyPr/>
                    <a:lstStyle/>
                    <a:p>
                      <a:r>
                        <a:rPr lang="fr-FR" dirty="0" smtClean="0"/>
                        <a:t>120,00</a:t>
                      </a:r>
                      <a:endParaRPr lang="nl-BE" dirty="0"/>
                    </a:p>
                  </a:txBody>
                  <a:tcPr/>
                </a:tc>
                <a:tc>
                  <a:txBody>
                    <a:bodyPr/>
                    <a:lstStyle/>
                    <a:p>
                      <a:r>
                        <a:rPr lang="fr-FR" sz="1200" dirty="0" err="1" smtClean="0"/>
                        <a:t>Oproeper</a:t>
                      </a:r>
                      <a:r>
                        <a:rPr lang="fr-FR" sz="1200" dirty="0" smtClean="0"/>
                        <a:t> – </a:t>
                      </a:r>
                      <a:r>
                        <a:rPr lang="fr-FR" sz="1200" dirty="0" err="1" smtClean="0"/>
                        <a:t>opsteller</a:t>
                      </a:r>
                      <a:endParaRPr lang="nl-BE" sz="1200" dirty="0"/>
                    </a:p>
                  </a:txBody>
                  <a:tcPr/>
                </a:tc>
                <a:tc>
                  <a:txBody>
                    <a:bodyPr/>
                    <a:lstStyle/>
                    <a:p>
                      <a:r>
                        <a:rPr lang="fr-FR" dirty="0" smtClean="0"/>
                        <a:t>120,00</a:t>
                      </a:r>
                      <a:endParaRPr lang="nl-BE" dirty="0"/>
                    </a:p>
                  </a:txBody>
                  <a:tcPr/>
                </a:tc>
                <a:tc>
                  <a:txBody>
                    <a:bodyPr/>
                    <a:lstStyle/>
                    <a:p>
                      <a:r>
                        <a:rPr lang="fr-FR" sz="1200" dirty="0" smtClean="0"/>
                        <a:t>Crieur – rédacteur</a:t>
                      </a:r>
                      <a:endParaRPr lang="nl-BE" sz="1200" dirty="0"/>
                    </a:p>
                  </a:txBody>
                  <a:tcPr/>
                </a:tc>
                <a:extLst>
                  <a:ext uri="{0D108BD9-81ED-4DB2-BD59-A6C34878D82A}">
                    <a16:rowId xmlns:a16="http://schemas.microsoft.com/office/drawing/2014/main" val="10009"/>
                  </a:ext>
                </a:extLst>
              </a:tr>
              <a:tr h="516912">
                <a:tc>
                  <a:txBody>
                    <a:bodyPr/>
                    <a:lstStyle/>
                    <a:p>
                      <a:r>
                        <a:rPr lang="fr-FR" dirty="0" smtClean="0">
                          <a:solidFill>
                            <a:srgbClr val="FF0000"/>
                          </a:solidFill>
                        </a:rPr>
                        <a:t>100,00</a:t>
                      </a:r>
                      <a:endParaRPr lang="nl-BE" dirty="0">
                        <a:solidFill>
                          <a:srgbClr val="FF0000"/>
                        </a:solidFill>
                      </a:endParaRPr>
                    </a:p>
                  </a:txBody>
                  <a:tcPr/>
                </a:tc>
                <a:tc>
                  <a:txBody>
                    <a:bodyPr/>
                    <a:lstStyle/>
                    <a:p>
                      <a:r>
                        <a:rPr lang="fr-FR" sz="1200" dirty="0" err="1" smtClean="0">
                          <a:solidFill>
                            <a:srgbClr val="FF0000"/>
                          </a:solidFill>
                        </a:rPr>
                        <a:t>Vereniging</a:t>
                      </a:r>
                      <a:r>
                        <a:rPr lang="fr-FR" sz="1200" dirty="0" smtClean="0">
                          <a:solidFill>
                            <a:srgbClr val="FF0000"/>
                          </a:solidFill>
                        </a:rPr>
                        <a:t> en </a:t>
                      </a:r>
                      <a:r>
                        <a:rPr lang="fr-FR" sz="1200" dirty="0" err="1" smtClean="0">
                          <a:solidFill>
                            <a:srgbClr val="FF0000"/>
                          </a:solidFill>
                        </a:rPr>
                        <a:t>rangschikker</a:t>
                      </a:r>
                      <a:r>
                        <a:rPr lang="fr-FR" sz="1200" dirty="0" smtClean="0">
                          <a:solidFill>
                            <a:srgbClr val="FF0000"/>
                          </a:solidFill>
                        </a:rPr>
                        <a:t> </a:t>
                      </a:r>
                      <a:endParaRPr lang="nl-BE" sz="1200" dirty="0">
                        <a:solidFill>
                          <a:srgbClr val="FF0000"/>
                        </a:solidFill>
                      </a:endParaRPr>
                    </a:p>
                  </a:txBody>
                  <a:tcPr/>
                </a:tc>
                <a:tc>
                  <a:txBody>
                    <a:bodyPr/>
                    <a:lstStyle/>
                    <a:p>
                      <a:r>
                        <a:rPr lang="fr-FR" dirty="0" smtClean="0">
                          <a:solidFill>
                            <a:srgbClr val="FF0000"/>
                          </a:solidFill>
                        </a:rPr>
                        <a:t>100,00</a:t>
                      </a:r>
                      <a:endParaRPr lang="nl-BE" dirty="0">
                        <a:solidFill>
                          <a:srgbClr val="FF0000"/>
                        </a:solidFill>
                      </a:endParaRPr>
                    </a:p>
                  </a:txBody>
                  <a:tcPr/>
                </a:tc>
                <a:tc>
                  <a:txBody>
                    <a:bodyPr/>
                    <a:lstStyle/>
                    <a:p>
                      <a:r>
                        <a:rPr lang="fr-FR" sz="1200" dirty="0" smtClean="0">
                          <a:solidFill>
                            <a:srgbClr val="FF0000"/>
                          </a:solidFill>
                        </a:rPr>
                        <a:t>Société et classificateur</a:t>
                      </a:r>
                      <a:endParaRPr lang="nl-BE" sz="1200" dirty="0">
                        <a:solidFill>
                          <a:srgbClr val="FF0000"/>
                        </a:solidFill>
                      </a:endParaRPr>
                    </a:p>
                  </a:txBody>
                  <a:tcPr/>
                </a:tc>
                <a:extLst>
                  <a:ext uri="{0D108BD9-81ED-4DB2-BD59-A6C34878D82A}">
                    <a16:rowId xmlns:a16="http://schemas.microsoft.com/office/drawing/2014/main" val="10010"/>
                  </a:ext>
                </a:extLst>
              </a:tr>
              <a:tr h="516912">
                <a:tc>
                  <a:txBody>
                    <a:bodyPr/>
                    <a:lstStyle/>
                    <a:p>
                      <a:r>
                        <a:rPr lang="fr-FR" dirty="0" smtClean="0">
                          <a:solidFill>
                            <a:srgbClr val="FF0000"/>
                          </a:solidFill>
                        </a:rPr>
                        <a:t>100,00</a:t>
                      </a:r>
                      <a:endParaRPr lang="nl-BE" dirty="0">
                        <a:solidFill>
                          <a:srgbClr val="FF0000"/>
                        </a:solidFill>
                      </a:endParaRPr>
                    </a:p>
                  </a:txBody>
                  <a:tcPr/>
                </a:tc>
                <a:tc>
                  <a:txBody>
                    <a:bodyPr/>
                    <a:lstStyle/>
                    <a:p>
                      <a:r>
                        <a:rPr lang="fr-FR" sz="1200" dirty="0" smtClean="0">
                          <a:solidFill>
                            <a:srgbClr val="FF0000"/>
                          </a:solidFill>
                        </a:rPr>
                        <a:t>Privé-</a:t>
                      </a:r>
                      <a:r>
                        <a:rPr lang="fr-FR" sz="1200" dirty="0" err="1" smtClean="0">
                          <a:solidFill>
                            <a:srgbClr val="FF0000"/>
                          </a:solidFill>
                        </a:rPr>
                        <a:t>lokaal</a:t>
                      </a:r>
                      <a:r>
                        <a:rPr lang="fr-FR" sz="1200" dirty="0" smtClean="0">
                          <a:solidFill>
                            <a:srgbClr val="FF0000"/>
                          </a:solidFill>
                        </a:rPr>
                        <a:t> en </a:t>
                      </a:r>
                      <a:r>
                        <a:rPr lang="fr-FR" sz="1200" dirty="0" err="1" smtClean="0">
                          <a:solidFill>
                            <a:srgbClr val="FF0000"/>
                          </a:solidFill>
                        </a:rPr>
                        <a:t>rangschikker</a:t>
                      </a:r>
                      <a:endParaRPr lang="nl-BE" sz="1200" dirty="0">
                        <a:solidFill>
                          <a:srgbClr val="FF0000"/>
                        </a:solidFill>
                      </a:endParaRPr>
                    </a:p>
                  </a:txBody>
                  <a:tcPr/>
                </a:tc>
                <a:tc>
                  <a:txBody>
                    <a:bodyPr/>
                    <a:lstStyle/>
                    <a:p>
                      <a:r>
                        <a:rPr lang="fr-FR" dirty="0" smtClean="0">
                          <a:solidFill>
                            <a:srgbClr val="FF0000"/>
                          </a:solidFill>
                        </a:rPr>
                        <a:t>100,00</a:t>
                      </a:r>
                      <a:endParaRPr lang="nl-BE" dirty="0">
                        <a:solidFill>
                          <a:srgbClr val="FF0000"/>
                        </a:solidFill>
                      </a:endParaRPr>
                    </a:p>
                  </a:txBody>
                  <a:tcPr/>
                </a:tc>
                <a:tc>
                  <a:txBody>
                    <a:bodyPr/>
                    <a:lstStyle/>
                    <a:p>
                      <a:r>
                        <a:rPr lang="fr-FR" sz="1200" dirty="0" smtClean="0">
                          <a:solidFill>
                            <a:srgbClr val="FF0000"/>
                          </a:solidFill>
                        </a:rPr>
                        <a:t>Local</a:t>
                      </a:r>
                      <a:r>
                        <a:rPr lang="fr-FR" sz="1200" baseline="0" dirty="0" smtClean="0">
                          <a:solidFill>
                            <a:srgbClr val="FF0000"/>
                          </a:solidFill>
                        </a:rPr>
                        <a:t> privé et classificateur </a:t>
                      </a:r>
                      <a:endParaRPr lang="nl-BE" sz="1200" dirty="0">
                        <a:solidFill>
                          <a:srgbClr val="FF0000"/>
                        </a:solidFill>
                      </a:endParaRP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2197689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195</TotalTime>
  <Words>1158</Words>
  <Application>Microsoft Office PowerPoint</Application>
  <PresentationFormat>Affichage à l'écran (4:3)</PresentationFormat>
  <Paragraphs>294</Paragraphs>
  <Slides>20</Slides>
  <Notes>20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20</vt:i4>
      </vt:variant>
    </vt:vector>
  </HeadingPairs>
  <TitlesOfParts>
    <vt:vector size="26" baseType="lpstr">
      <vt:lpstr>Arial</vt:lpstr>
      <vt:lpstr>Calibri</vt:lpstr>
      <vt:lpstr>Constantia</vt:lpstr>
      <vt:lpstr>Times New Roman</vt:lpstr>
      <vt:lpstr>Wingdings 2</vt:lpstr>
      <vt:lpstr>Flow</vt:lpstr>
      <vt:lpstr>Algemene vergadering KBDB Assemblée Générale RFCB</vt:lpstr>
      <vt:lpstr>Algemene vergadering KBDB Assemblée Générale RFCB</vt:lpstr>
      <vt:lpstr>Algemene vergadering KBDB Assemblée Générale RFCB</vt:lpstr>
      <vt:lpstr>Algemene vergadering KBDB Assemblée Générale RFCB</vt:lpstr>
      <vt:lpstr>Algemene vergadering KBDB Assemblée Générale RFCB</vt:lpstr>
      <vt:lpstr>Algemene vergadering KBDB  Assemblée Générale RFCB</vt:lpstr>
      <vt:lpstr>Algemene vergadering KBDB  Assemblée Générale RFCB</vt:lpstr>
      <vt:lpstr>Algemene vergadering KBDB  Assemblée Générale RFCB</vt:lpstr>
      <vt:lpstr>Présentation PowerPoint</vt:lpstr>
      <vt:lpstr>Présentation PowerPoint</vt:lpstr>
      <vt:lpstr>Algemene vergadering KBDB  Assemblée Générale RFCB</vt:lpstr>
      <vt:lpstr>Algemene vergadering KBDB  Assemblée Générale RFCB</vt:lpstr>
      <vt:lpstr>Algemene vergadering KBDB  Assemblée Générale RFCB</vt:lpstr>
      <vt:lpstr>Algemene vergadering KBDB  Assemblée Générale RFCB</vt:lpstr>
      <vt:lpstr>Algemene vergadering KBDB  Assemblée Générale RFCB</vt:lpstr>
      <vt:lpstr>Algemene vergadering KBDB  Assemblée Générale RFCB</vt:lpstr>
      <vt:lpstr>Algemene vergadering KBDB  Assemblée Générale RFCB</vt:lpstr>
      <vt:lpstr>Algemene vergadering KBDB  Assemblée Générale RFCB</vt:lpstr>
      <vt:lpstr>Algemene vergadering KBDB  Assemblée Générale RFCB</vt:lpstr>
      <vt:lpstr>Algemene vergadering KBDB  Assemblée Générale RFCB</vt:lpstr>
    </vt:vector>
  </TitlesOfParts>
  <Company>AUDI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Algemene vergadering 27/06/12</dc:title>
  <dc:creator>Van bockstaele, Stefaan (B/BR)</dc:creator>
  <cp:lastModifiedBy>Nancy Verhulst</cp:lastModifiedBy>
  <cp:revision>242</cp:revision>
  <cp:lastPrinted>2017-02-20T10:09:18Z</cp:lastPrinted>
  <dcterms:created xsi:type="dcterms:W3CDTF">2012-05-28T08:34:20Z</dcterms:created>
  <dcterms:modified xsi:type="dcterms:W3CDTF">2017-02-22T07:02:47Z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